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b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b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72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দ্বিতীয় পুত্র হারিয়ে গেছে এবং পাওয়া গেছে</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a:t>
            </a:r>
            <a:r xmlns:a="http://schemas.openxmlformats.org/drawingml/2006/main">
              <a:rPr altLang="en-US" lang="bn" sz="4000">
                <a:solidFill>
                  <a:srgbClr val="ff0000"/>
                </a:solidFill>
              </a:rPr>
              <a:t> </a:t>
            </a:r>
            <a:r xmlns:a="http://schemas.openxmlformats.org/drawingml/2006/main">
              <a:rPr altLang="ko-KR" lang="bn" sz="4000">
                <a:solidFill>
                  <a:srgbClr val="ff0000"/>
                </a:solidFill>
              </a:rPr>
              <a:t>কুইজ</a:t>
            </a:r>
            <a:r xmlns:a="http://schemas.openxmlformats.org/drawingml/2006/main">
              <a:rPr altLang="en-US" lang="b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দ্বিতীয় ছেলে ফিরে এসে বাবার সঙ্গে কেমন আচরণ করলেন?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সে দ্বিতীয় ছেলেকে বের করে দিল।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সে দ্বিতীয় পুত্রকে আঘাত করল।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সে দ্বিতীয় ছেলেকে দেখতে পায়নি।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তিনি সানন্দে দ্বিতীয় পুত্রকে স্বাগত জানালেন।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তিনি সানন্দে দ্বিতীয় পুত্রকে স্বাগত জানালেন।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81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একজন ঋণী যিনি দশ হাজার ট্যালেন্ট ঋণী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'তোমার কি উচিত ছিল না তোমার সহকর্মীর প্রতি আমার যেমন দয়া তোমার প্রতি?'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18:</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একজন লোক ছিল যে রাজার কাছে দশ হাজার তালন্ত ঋণী ছিল। রাজা লোকটির প্রতি করুণা করলেন, ঋণ বাতিল করলেন।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কিন্তু সেই লোকটি যখন বাইরে গেল, তখন সে তার এক সহকর্মীকে দেখতে পেল যে তার কাছে একশত দেনার ঋণী ছিল৷ সে তাকে ধরে তার উপর রেগে গেল। "আপনি আমাকে যা দেনা তা পরিশোধ করুন!"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আর তিনি তার সহকর্মীকে কারাগারে নিক্ষেপ করলেন। রাজা তার অপর চাকরের কাছ থেকে এ খবর শুনলেন।</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তখন রাজা রেগে গিয়ে ভৃত্যকে ডাকলেন। “আমি আপনার সমস্ত ঋণ বাতিল করেছি কারণ আপনি আমাকে অনুরোধ করেছিলেন। আমি তোমার প্রতি যেমন করুণা করেছি, তেমনি তোমার সহকর্মী দাসদের প্রতিও দয়া করা উচিত ছিল 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বলেছিলেন, "আমাদের স্বর্গের পিতা যেমন তোমাদের ক্ষমা করেছেন, তোমাদের একে অপরকে ক্ষমা করা উচিত।"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একজন ভৃত্যকে দশ হাজার তালন্তের অনেক বড় ঋণ থেকে মুক্তি দেওয়া হয়েছিল।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কিন্তু তিনি তার সহকর্মীকে ক্ষমা করেননি যে তার কাছে একশত দেনারি ঋণী 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এটি একটি অকৃতজ্ঞ মনোভাব।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আমরাও ক্ষমা পেয়েছিলাম এবং যীশুর মাধ্যমে অনুগ্রহে রক্ষা পেয়েছি৷</a:t>
            </a:r>
            <a:r xmlns:a="http://schemas.openxmlformats.org/drawingml/2006/main">
              <a:rPr altLang="en-US" lang="bn" sz="3200">
                <a:solidFill>
                  <a:schemeClr val="tx1">
                    <a:lumMod val="65000"/>
                    <a:lumOff val="35000"/>
                  </a:schemeClr>
                </a:solidFill>
              </a:rPr>
              <a:t> </a:t>
            </a:r>
            <a:r xmlns:a="http://schemas.openxmlformats.org/drawingml/2006/main">
              <a:rPr altLang="ko-KR" lang="bn" sz="3200">
                <a:solidFill>
                  <a:schemeClr val="tx1">
                    <a:lumMod val="65000"/>
                    <a:lumOff val="35000"/>
                  </a:schemeClr>
                </a:solidFill>
              </a:rPr>
              <a:t>আমরা যদি সেই অনুগ্রহ ভুলে না যাই, যারা আমাদের প্রতি অন্যায় করেছে তাদের ক্ষমা করতে হবে।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সেই একজন যিনি ক্ষমা করেন এবং শেষ পর্যন্ত আমাদের ভালবাসেন।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সে কত টাকা রাজার কাছ থেকে লিখে দিয়েছে??</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শত দিনারি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দুইশত দেনারি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একশত প্রতিভা</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দশ হাজার প্রতিভা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দশ হাজার প্রতিভা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bn" sz="4000"/>
              <a:t>কারণ আমার এই পুত্র মারা গিয়েছিল এবং আবার জীবিত হয়েছে৷ সে হারিয়ে গিয়েছিল এবং পাওয়া গেছে।' তাই তারা উদযাপন শুরু করে।</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'তোমার কি উচিত ছিল না তোমার সহকর্মীর প্রতি আমার যেমন দয়া তোমার প্রতি?'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18:</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82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দাউদের পুত্রের কাছে হোসান্না!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যে জনতা তাঁর সামনে যাচ্ছিল এবং যারা পিছনে যাচ্ছিল তারা চিৎকার করে বলে উঠল, "দায়ূদের পুত্রের জন্য হোসান্না!" "ধন্য তিনি যিনি প্রভুর নামে আসেন!" "সর্বোচ্চে হোসান্না!"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bn" altLang="ko-KR" sz="2600">
                <a:solidFill>
                  <a:schemeClr val="tx1">
                    <a:lumMod val="65000"/>
                    <a:lumOff val="35000"/>
                  </a:schemeClr>
                </a:solidFill>
              </a:rPr>
              <a:t>যীশু যখন জেরুজালেমের কাছে এলেন, তখন তিনি দুজন শিষ্যকে এই বলে পাঠালেন, “তোমরা গ্রামে যাও, দেখবে তার কাছে একটা গাধা তার গাধা সহ। সেগুলো খুলে আমার কাছে নিয়ে আসুন।”</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দুজন শিষ্য গ্রামে গিয়ে যীশুর নির্দেশ মতোই করলেন৷</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তারা গাধাটিকে খুঁজে পেল। "প্রভু তাদের প্রয়োজন।" তখনই মালিক তাদের পাঠিয়ে দেন।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একটি বাচ্চা গাধার পিঠে বসে জেরুজালেমে প্রবেশ করলেন। যে জনতা তার সামনে গিয়ে চিৎকার করে বলে উঠল, “দায়ূদের পুত্রের কাছে হোসান্না!”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একটি বাচ্চা গাধার পিঠে চড়েছিলেন এবং জনতার দ্বারা তাকে স্বাগত জানানো হয়েছিল তা বাইবেলের নথিভুক্ত ভবিষ্যদ্বাণী অনুসারে করা হয়েছিল। কিন্তু বিষয়টি কেউ জানতেন 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"যীশু একটি গাধার বাচ্চার উপর চড়েছিলেন, এবং জনতা চিৎকার করে বলেছিল,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'ডেভিডের পুত্রের কাছে হোসান্না!'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তারা সব বাইবেলে ভবিষ্যদ্বাণী করা হয়েছে.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যীশু বাধ্য হয়ে বেঁচে 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যেমন বাইবেলে লেখা ছিল।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আমরা যারা যীশুকে অনুসরণ করি তাদেরও মানতে হবে</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ঈশ্বরের বাক্য পুঙ্খানুপুঙ্খভাবে.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আমাদের প্রশংসা এবং গৌরবের যোগ্য রাজা।</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bn">
                <a:solidFill>
                  <a:schemeClr val="tx1">
                    <a:lumMod val="50000"/>
                    <a:lumOff val="50000"/>
                  </a:schemeClr>
                </a:solidFill>
              </a:rPr>
              <a:t>নং 73 ঈশ্বরের শব্দ</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bn" sz="4400"/>
              <a:t>যীশু লাজারাসকে মৃত থেকে জীবিত করেন</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যীশু কি জেরুজালেমে অশ্বারোহণ করেছিলেন?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একটি গাধার বাচ্চা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একটি শিশু ঘোড়া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একটি বাচ্চা হাতি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একটি বাচ্চা উট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① </a:t>
            </a:r>
            <a:r xmlns:a="http://schemas.openxmlformats.org/drawingml/2006/main">
              <a:rPr altLang="ko-KR" lang="bn" sz="2800">
                <a:solidFill>
                  <a:srgbClr val="ff0000"/>
                </a:solidFill>
              </a:rPr>
              <a:t>একটি গাধার বাচ্চা</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যে জনতা তাঁর সামনে যাচ্ছিল এবং যারা পিছনে যাচ্ছিল তারা চিৎকার করে বলে উঠল, "দায়ূদের পুত্রের জন্য হোসান্না!" "ধন্য তিনি যিনি প্রভুর নামে আসেন!" "সর্বোচ্চে হোসান্না!"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83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আমার বাড়ি নামাজের ঘর।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"এটা লেখা আছে," তিনি তাদের বললেন, "'আমার ঘরকে প্রার্থনার ঘর বলা হবে,' কিন্তু তোমরা একে 'ডাকাতের আস্তানা' বানিয়ে ফেলছ।"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জেরুজালেমের মন্দিরে প্রবেশ করলেন। মন্দিরের ভিতরে অনেক বণিক এবং অর্থ পরিবর্তনকারী 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যীশু অর্থ পরিবর্তনকারীদের টেবিল এবং ঘুঘু বিক্রিকারীদের বেঞ্চ উল্টে দিলেন। যারা ক্রয়-বিক্রয় করত তাদের সকলকে সে সেখানে তাড়িয়ে দিল।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রেগে বললেন, "লেখা আছে, আমার গৃহকে প্রার্থনার ঘর বলা হবে, কিন্তু তোমরা একে ডাকাতের আস্তানা বানিয়ে ফেলছ।"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মন্দির থেকে ব্যবসায়ীদের তাড়িয়ে দিয়েছিলেন এবং মন্দিরে অসুস্থদের সুস্থ করেছিলেন।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bn" sz="3600">
                <a:solidFill>
                  <a:schemeClr val="tx1">
                    <a:lumMod val="65000"/>
                    <a:lumOff val="35000"/>
                  </a:schemeClr>
                </a:solidFill>
              </a:rPr>
              <a:t>মন্দির, গির্জা হল ঈশ্বরের উপাসনা ও প্রার্থনা করার জায়গা।</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যীশু ভিড়ের উপর ক্রুদ্ধ হয়েছিলেন যারা এটিকে ব্যবসার জায়গায় পরিণত করেছিল।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আপনি কি জন্য গির্জা আসা?</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গির্জায়, আপনাকে অবশ্যই উপাসনা এবং প্রার্থনার মাধ্যমে ঈশ্বরের সাথে দেখা করতে হবে।</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গির্জার মালিক। যীশু হলেন একজন যিনি আমাদের উপাসনা এবং প্রার্থনা গির্জা থেকে পান।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যীশু তাকে বললেন, "আমিই পুনরুত্থান ও জীবন৷ যে আমাকে বিশ্বাস করে সে বেঁচে থাকবে, যদিও সে মারা যায়৷</a:t>
            </a:r>
            <a:endParaRPr xmlns:a="http://schemas.openxmlformats.org/drawingml/2006/main" altLang="ko-KR" lang="en-US" sz="3600"/>
          </a:p>
          <a:p>
            <a:pPr xmlns:a="http://schemas.openxmlformats.org/drawingml/2006/main" lvl="0">
              <a:defRPr/>
            </a:pPr>
            <a:r xmlns:a="http://schemas.openxmlformats.org/drawingml/2006/main">
              <a:rPr altLang="ko-KR" lang="bn" sz="3600"/>
              <a:t>এবং যে কেউ বেঁচে থাকে এবং আমাকে বিশ্বাস করে সে কখনও মরবে না। আপনি কি এটা বিশ্বাস করেন?"</a:t>
            </a:r>
            <a:endParaRPr xmlns:a="http://schemas.openxmlformats.org/drawingml/2006/main" altLang="ko-KR" lang="en-US" sz="3600"/>
          </a:p>
          <a:p>
            <a:pPr xmlns:a="http://schemas.openxmlformats.org/drawingml/2006/main" lvl="0">
              <a:defRPr/>
            </a:pPr>
            <a:r xmlns:a="http://schemas.openxmlformats.org/drawingml/2006/main">
              <a:rPr altLang="ko-KR" lang="bn"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11:</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যিশু মন্দির থেকে কাকে তাড়িয়েছিলেন?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ইহুদি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পরজাতীয়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পুরোহিত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বণিক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বণিক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"এটা লেখা আছে," তিনি তাদের বললেন, "'আমার ঘরকে প্রার্থনার ঘর বলা হবে,' কিন্তু তোমরা একে 'ডাকাতের আস্তানা' বানিয়ে ফেলছ।"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84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তাঁর শিষ্যদের পা ধুয়েছিলেন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এখন যেহেতু আমি, তোমাদের প্রভু ও গুরু তোমাদের পা ধুইয়েছি, তোমাদেরও একে অপরের পা ধুতে হবে৷</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তাঁর শিষ্যদের সাথে শেষ নৈশভোজ করেছিলেন। যীশু জানতেন এটাই ছিল তাঁর শিষ্যদের সঙ্গে তাঁর শেষ খাবার।</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যীশু হঠাৎ বেসিনে জল আনলেন এবং তিনি তাঁর শিষ্যদের এক এক করে পা ধুতে লাগলেন।</a:t>
            </a:r>
            <a:r xmlns:a="http://schemas.openxmlformats.org/drawingml/2006/main">
              <a:rPr lang="bn"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যখন পিটারের পালা, পিটার বললেন, "প্রভু আমাদের পা ধুবেন কেন? আমি ধুবো 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উত্তর দিলেন। "আমি যদি তোমার পা না ধুই, তাতে তোমার আর আমার কিছু করার নেই। তুমি হয়তো এখন ভালোভাবে বুঝতে পারো না, কিন্তু একদিন তুমি বুঝতে পারবে।"</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"আমি একটি উদাহরণ স্থাপন করার জন্য আপনার পা ধুয়েছি। এখন থেকে একে অপরের পা ধুয়ে একে অপরের সেবাকারী মানুষ হয়ে উঠুন।"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bn" sz="3600">
                <a:solidFill>
                  <a:schemeClr val="tx1">
                    <a:lumMod val="65000"/>
                    <a:lumOff val="35000"/>
                  </a:schemeClr>
                </a:solidFill>
              </a:rPr>
              <a:t>পৃথিবীতে, নিচু মানুষ উচ্চ মানুষের সেবা করে, কিন্তু বিপরীতে যীশু তার শিষ্যদের পা ধুয়ে ফেলেন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আমাদের জন্য তার জীবন।</a:t>
            </a:r>
            <a:r xmlns:a="http://schemas.openxmlformats.org/drawingml/2006/main">
              <a:rPr altLang="en-US" lang="bn" sz="3600">
                <a:solidFill>
                  <a:schemeClr val="tx1">
                    <a:lumMod val="65000"/>
                    <a:lumOff val="35000"/>
                  </a:schemeClr>
                </a:solidFill>
              </a:rPr>
              <a:t> </a:t>
            </a:r>
            <a:r xmlns:a="http://schemas.openxmlformats.org/drawingml/2006/main">
              <a:rPr altLang="ko-KR" lang="bn" sz="3600">
                <a:solidFill>
                  <a:schemeClr val="tx1">
                    <a:lumMod val="65000"/>
                    <a:lumOff val="35000"/>
                  </a:schemeClr>
                </a:solidFill>
              </a:rPr>
              <a:t>আমরা যদি যীশুর শিষ্য হয়ে থাকি, তবে আমাদের উচিত উচ্চতর স্থানে আচরণ করার চেয়ে নীচের স্থানে একে অপরের সেবা করে আনন্দিত হওয়া।</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একদিন যীশুর কাছে খবর এল। "লাজারাস অসুস্থ। দয়া করে তাড়াতাড়ি আসুন এবং তাকে সুস্থ করুন।"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r xmlns:a="http://schemas.openxmlformats.org/drawingml/2006/main">
              <a:rPr altLang="en-US" lang="bn" sz="3600">
                <a:solidFill>
                  <a:srgbClr val="0070c0"/>
                </a:solidFill>
              </a:rPr>
              <a:t> </a:t>
            </a:r>
            <a:r xmlns:a="http://schemas.openxmlformats.org/drawingml/2006/main">
              <a:rPr altLang="ko-KR" lang="bn"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সর্বোচ্চ মানুষ, কিন্তু তিনি সর্বনিম্ন স্থানে এসেছেন এবং আমাদের সকলের সেবা করতে ইচ্ছুক হয়েছেন।</a:t>
            </a:r>
            <a:r xmlns:a="http://schemas.openxmlformats.org/drawingml/2006/main">
              <a:rPr altLang="en-US" lang="b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যীশুর পা ধুতে দেননি কে?</a:t>
            </a:r>
            <a:r xmlns:a="http://schemas.openxmlformats.org/drawingml/2006/main">
              <a:rPr altLang="en-US" lang="b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জন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টমাস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পিটার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জুডাস ইসকারিওট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③ </a:t>
            </a:r>
            <a:r xmlns:a="http://schemas.openxmlformats.org/drawingml/2006/main">
              <a:rPr altLang="ko-KR" lang="bn" sz="2800">
                <a:solidFill>
                  <a:srgbClr val="ff0000"/>
                </a:solidFill>
              </a:rPr>
              <a:t>পিটার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এখন যেহেতু আমি, তোমাদের প্রভু ও গুরু তোমাদের পা ধুইয়েছি, তোমাদেরও একে অপরের পা ধুতে হবে৷</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85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পাহাড়ে প্রার্থনা করছেন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কিছুদূর গিয়ে তিনি মাটিতে মুখ থুবড়ে পড়লেন এবং প্রার্থনা করলেন, "হে আমার পিতা, যদি সম্ভব হয়, এই পানপাত্রটি আমার কাছ থেকে কেড়ে নেওয়া হোক। তবুও আমার ইচ্ছা মতো নয়, কিন্তু তোমার ইচ্ছা মতো।"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ম্যাথু</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রাতের খাবারের পর, যীশু তাঁর শিষ্যদের সাথে গেথসেমানী নামে একটি জায়গায় গেলেন।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যীশু শিষ্যদের বললেন, “আমার আত্মা মৃত্যু পর্যন্ত দুঃখে আচ্ছন্ন। এখানে থাকুন এবং আমার সাথে নজর রাখুন।"</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""আমার পিতা, যদি সম্ভব হয়, এই পানপাত্রটি আমার কাছ থেকে কেড়ে নেওয়া হোক। তবুও আমার ইচ্ছামত নয়, কিন্তু তোমার ইচ্ছা মত।" যিশু আন্তরিকভাবে প্রার্থনা করেছিলেন। কিন্তু সাহাবীরা গভীর ঘুমে তলিয়ে গেলেন।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তাঁর শিষ্যদের জাগিয়ে বললেন, “তোমরা কি আমার সাথে এক ঘন্টাও পাহারা দিতে পার নি? দেখুন। এখানে আমার বিশ্বাসঘাতক আমাকে গ্রেপ্তার করতে এসেছে।”</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শেষ পর্যন্ত, যীশু তাকে ধরতে আসা লোকদের অনুসরণ করলেন। ঈশ্বরের ইচ্ছামতো ক্রুশে আমাদের পাপের মূল্য পরিশোধের জন্য মৃত্যুবরণ করা হয়েছিল।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কিন্তু যীশু আসার আগেই তিনি মারা গেলেন।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bn" altLang="ko-KR" sz="3600">
                <a:solidFill>
                  <a:schemeClr val="tx1">
                    <a:lumMod val="65000"/>
                    <a:lumOff val="35000"/>
                  </a:schemeClr>
                </a:solidFill>
              </a:rPr>
              <a:t>ক্রুশের উপর আমাদের পাপের মূল্য পরিশোধের জন্য যীশুর মৃত্যু বেদনাদায়ক ছিল, কিন্তু তিনি সম্পূর্ণরূপে বাধ্য ছিলেন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কারণ এটা ঈশ্বরের ইচ্ছা ছিল।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আমাদের প্রথমে আশা করতে হবে যে আমাদের জীবনে আমার চেয়ে ঈশ্বরের ইচ্ছা পূর্ণ হবে।</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a:t>
            </a:r>
            <a:r xmlns:a="http://schemas.openxmlformats.org/drawingml/2006/main">
              <a:rPr lang="bn" altLang="en-US" sz="3600">
                <a:solidFill>
                  <a:srgbClr val="0070c0"/>
                </a:solidFill>
              </a:rPr>
              <a:t> </a:t>
            </a:r>
            <a:r xmlns:a="http://schemas.openxmlformats.org/drawingml/2006/main">
              <a:rPr lang="bn" altLang="ko-KR" sz="3600">
                <a:solidFill>
                  <a:srgbClr val="0070c0"/>
                </a:solidFill>
              </a:rPr>
              <a:t>হয়..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এই দেশে নিষ্পাপ কারণ তিনি সম্পূর্ণরূপে ঈশ্বরের ইচ্ছা অনুসরণ করেন।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গ্রেপ্তার হওয়ার আগে যীশু কোথায় প্রার্থনা করেছিলেন?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জেরুজালেমের মন্দিরে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গেথসেমানে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মার্কের উপরের কক্ষ</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গ্যালিলি হ্রদ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② </a:t>
            </a:r>
            <a:r xmlns:a="http://schemas.openxmlformats.org/drawingml/2006/main">
              <a:rPr lang="bn" altLang="ko-KR" sz="2800">
                <a:solidFill>
                  <a:srgbClr val="ff0000"/>
                </a:solidFill>
              </a:rPr>
              <a:t>গেথসেমানে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কিছুদূর গিয়ে তিনি মাটিতে মুখ থুবড়ে পড়লেন এবং প্রার্থনা করলেন, "হে আমার পিতা, যদি সম্ভব হয়, এই পানপাত্রটি আমার কাছ থেকে কেড়ে নেওয়া হোক। তবুও আমার ইচ্ছা মতো নয়, কিন্তু তোমার ইচ্ছা মতো।"</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ম্যাথু</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86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ক্রুশে মারা যান।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যীশু উচ্চস্বরে ডেকে বললেন, "পিতা, তোমার হাতে আমি আমার আত্মা সমর্পণ করছি।" একথা বলে তিনি শেষ নিঃশ্বাস ত্যাগ করলেন।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লুক</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23:</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রোমান সৈন্যদের দ্বারা বন্দী, তার মাথায় কাঁটার মুকুট পরা হয়েছিল, তাকে উপহাস করা হয়েছিল, ক্রুশ বহন করা হয়েছিল এবং তাকে পাহাড়ে মৃত্যুদণ্ড দেওয়ার জন্য নিয়ে যাওয়া হয়েছিল।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তারপর, যীশুকে দুই অপরাধীর সাথে ক্রুশবিদ্ধ করা হয়েছিল। লোকেরা দাঁড়িয়ে দেখছিল, এমনকি শাসকরাও তাকে উপহাস করেছিল।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"পিতা, তাদের ক্ষমা করুন, কারণ তারা জানে না তারা কি করছে।" যারা তাকে হত্যা করেছিল তাদের জন্য যিশু প্রার্থনা করেছিলেন।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বললেন, "সমাপ্ত!" এবং তিনি তার মাথা নত এবং তার আত্মা ছেড়ে.</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bn" sz="2800">
                <a:solidFill>
                  <a:schemeClr val="tx1">
                    <a:lumMod val="65000"/>
                    <a:lumOff val="35000"/>
                  </a:schemeClr>
                </a:solidFill>
              </a:rPr>
              <a:t>লাসারের বোন দেরিতে আসা যীশুকে বললেন, "যীশু, আপনি যদি এখানে থাকতেন তবে আমার ভাই মারা যেত না।"</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ততক্ষণে মন্দিরের পর্দা উপর থেকে নিচ পর্যন্ত ছিঁড়ে দুভাগ হয়ে গেল। পৃথিবী কেঁপে উঠল এবং পাথরগুলি বিভক্ত হয়ে গেল। যীশুকে ক্রুশে দেওয়া সৈন্যরা যখন এই দেখেছিল, তারা ভয় পেয়ে গিয়েছিল এবং চিৎকার করে বলেছিল, "নিশ্চয়ই তিনি ঈশ্বরের পুত্র!"</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bn" altLang="ko-KR" sz="3600">
                <a:solidFill>
                  <a:schemeClr val="tx1">
                    <a:lumMod val="65000"/>
                    <a:lumOff val="35000"/>
                  </a:schemeClr>
                </a:solidFill>
              </a:rPr>
              <a:t>নিষ্পাপ যীশু আমাদের পক্ষে কষ্ট সহ্য করেছেন এবং মৃত্যুবরণ করেছেন এবং আমাদের পাপের মূল্য পরিশোধ করেছেন।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অতএব, আমাদের নিজেদের জন্য অর্থ প্রদানের প্রয়োজন নেই।</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আমরা যীশু ধন্যবাদ সংরক্ষিত ছিল.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আমাদের এক মুহুর্তের জন্যও এটা ভুলে যাওয়া উচিত নয়।</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হলেন ত্রাণকর্তা যিনি ক্রুশে আমাদের পাপের জন্য মরার মাধ্যমে আমাদের রক্ষা করেছিলেন।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কার সাথে ক্রুশবিদ্ধ 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শিষ্যরা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মহিলা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পুরোহিত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অপরাধী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অপরাধী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যীশু উচ্চস্বরে ডেকে বললেন, "পিতা, তোমার হাতে আমি আমার আত্মা সমর্পণ করছি।" একথা বলে তিনি শেষ নিঃশ্বাস ত্যাগ করলেন।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লুক</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23:</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87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খালি সমাধি</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এই বলে সে ঘুরে ফিরে যীশুকে সেখানে দাঁড়িয়ে থাকতে দেখল, কিন্তু সে বুঝতে পারল না যে তিনি যীশু।</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জন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20:</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মরিয়ম ম্যাগডালিন মৃত যীশুকে দেখতে সমাধিতে গেলেন। কিন্তু, সমাধির পাথরের দরজা খোলা ছিল।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কবরে যীশুর কোন মৃতদেহ ছিল না। মরিয়ম ভেবেছিলেন যীশুর মৃতদেহ কেউ চুরি করেছে।</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দেবদূত উপস্থিত হয়ে জিজ্ঞাসা করলেন। "তুমি কেন কাঁদছ?" মরিয়ম উত্তর দিলেন, "কেউ যীশুর দেহ চুরি করেছে।"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যীশু বললেন, "কবরের পাথরের দরজাটি সরিয়ে নাও।" যীশু আদেশ দিলেন, "বাহিরে এস, লাসার।"</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এবং যখন সে ঘুরে দাঁড়াল, সেখানে যীশু জীবিত ফিরে এসেছিলেন৷ কিন্তু মরিয়ম যীশুকে চিনতে পারেননি। তিনি ভাবেননি যীশু আবার জীবিত হবেন।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"মেরি..." যীশু যখন ডাকলেন, তখনই মেরি তাকে চিনলেন। "প্রভু, আপনি সত্যিই জীবিত হয়ে এসেছেন।" যীশু তাঁর মৃত্যুর তিন দিন পর পুনরুত্থিত হয়েছিলেন।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bn" altLang="ko-KR" sz="3300">
                <a:solidFill>
                  <a:schemeClr val="tx1">
                    <a:lumMod val="65000"/>
                    <a:lumOff val="35000"/>
                  </a:schemeClr>
                </a:solidFill>
              </a:rPr>
              <a:t>পৃথিবীতে কেউ মরেনি</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n" altLang="ko-KR" sz="3300">
                <a:solidFill>
                  <a:schemeClr val="tx1">
                    <a:lumMod val="65000"/>
                    <a:lumOff val="35000"/>
                  </a:schemeClr>
                </a:solidFill>
              </a:rPr>
              <a:t>এবং আবার জীবিত।</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n" altLang="ko-KR" sz="3300">
                <a:solidFill>
                  <a:schemeClr val="tx1">
                    <a:lumMod val="65000"/>
                    <a:lumOff val="35000"/>
                  </a:schemeClr>
                </a:solidFill>
              </a:rPr>
              <a:t>কিন্তু একমাত্র যিশু, যিনি মৃত্যু থেকে পুনরুত্থিত হয়েছিলেন, তিনি এখনও বেঁচে আছেন।</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n" altLang="ko-KR" sz="3300">
                <a:solidFill>
                  <a:schemeClr val="tx1">
                    <a:lumMod val="65000"/>
                    <a:lumOff val="35000"/>
                  </a:schemeClr>
                </a:solidFill>
              </a:rPr>
              <a:t>বাইবেল বলে যে যারা যীশুতে বিশ্বাস করে তারাও আবার জীবিত হয়</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n" altLang="ko-KR" sz="3300">
                <a:solidFill>
                  <a:schemeClr val="tx1">
                    <a:lumMod val="65000"/>
                    <a:lumOff val="35000"/>
                  </a:schemeClr>
                </a:solidFill>
              </a:rPr>
              <a:t>যীশুর মত।</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n" altLang="ko-KR" sz="3300">
                <a:solidFill>
                  <a:schemeClr val="tx1">
                    <a:lumMod val="65000"/>
                    <a:lumOff val="35000"/>
                  </a:schemeClr>
                </a:solidFill>
              </a:rPr>
              <a:t>তাই আমাদের আশা হারাতে হবে না</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bn" altLang="ko-KR" sz="3300">
                <a:solidFill>
                  <a:schemeClr val="tx1">
                    <a:lumMod val="65000"/>
                    <a:lumOff val="35000"/>
                  </a:schemeClr>
                </a:solidFill>
              </a:rPr>
              <a:t>অনন্ত জীবনের জন্য।</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হলেন বিজয়ের প্রভু যিনি মৃত্যুকে পরাস্ত করে আবার জীবিত হয়েছিলেন।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মরিয়ম যখন দেখেছিলেন যে সমাধিতে যীশু নেই তখন তিনি কী ভেবেছিলেন?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যীশু পুনরুত্থিত হয়েছে!</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এটা যীশুর সমাধি নয়!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কেউ যীশুর মৃতদেহ চুরি করেছে!</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সাহাবীরা যীশুর মৃতদেহ কিনলেন!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কেউ যীশুর মৃতদেহ চুরি করেছে!</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এই বলে সে ঘুরে ফিরে যীশুকে সেখানে দাঁড়িয়ে থাকতে দেখল, কিন্তু সে বুঝতে পারল না যে তিনি যীশু।</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জন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20:</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88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যিনি স্বর্গে আরোহণ করেছিলেন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তিনি এই কথা বলার পর, তাঁকে তাদের চোখের সামনে তুলে নেওয়া হল, এবং একটি মেঘ তাঁকে তাদের দৃষ্টি থেকে আড়াল করল।</a:t>
            </a:r>
            <a:r xmlns:a="http://schemas.openxmlformats.org/drawingml/2006/main">
              <a:rPr lang="b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১:</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শিষ্যরা, যারা জানত না যে যীশু পুনরুত্থিত হয়েছেন, তারা ভয় ও হতাশাগ্রস্ত হয়ে পড়েছিল।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পুনরুত্থিত যীশু এসে তাদের মধ্যে দাঁড়ালেন, তাদের হাত ও পাশ দেখিয়ে বললেন, “সন্দেহ করা বন্ধ করুন এবং বিশ্বাস করুন।”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bn" sz="2800">
                <a:solidFill>
                  <a:schemeClr val="tx1">
                    <a:lumMod val="65000"/>
                    <a:lumOff val="35000"/>
                  </a:schemeClr>
                </a:solidFill>
              </a:rPr>
              <a:t>তারপর আশ্চর্যজনকভাবে, তার মৃত্যুর তিন দিন পর, লাজারাস বাইরে চলে যান। লোকেরা এটা দেখে আনন্দিত হল এবং ঈশ্বরের প্রশংসা করল।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তারপর, যীশু বলেছিলেন যে তিনি তাঁর পিতা ঈশ্বরের কাছে ফিরে যাবেন এবং প্রতিশ্রুতি দিয়েছিলেন যে তিনি পবিত্র আত্মা পাঠাবেন।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এবং যীশু তাঁর শিষ্যদের আদেশ দিয়েছিলেন পৃথিবীর শেষ পর্যন্ত তাঁর সাক্ষী হতে, সুসমাচার প্রচার করতে এবং শব্দ শেখানোর জন্য।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এই ভূমিতে সমস্ত মিশন শেষ করার পর, যিশু তাঁর শিষ্যদের সামনে স্বর্গে উঠেছিলেন। এবং তিনি আমাদের প্রতিশ্রুতি দিয়েছিলেন যে তিনি একদিন এই দেশে ফিরে আসবেন।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bn" altLang="ko-KR" sz="3600">
                <a:solidFill>
                  <a:schemeClr val="tx1">
                    <a:lumMod val="65000"/>
                    <a:lumOff val="35000"/>
                  </a:schemeClr>
                </a:solidFill>
              </a:rPr>
              <a:t>যীশু তাঁর শিষ্যদের স্বর্গে আরোহণের আগে পৃথিবীর শেষ প্রান্তে সুসমাচার প্রচার করার নির্দেশ দিয়েছিলেন।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চার্চ হল যীশুর শিষ্যদের একটি দল।</a:t>
            </a:r>
            <a:r xmlns:a="http://schemas.openxmlformats.org/drawingml/2006/main">
              <a:rPr lang="bn" altLang="en-US" sz="3600">
                <a:solidFill>
                  <a:schemeClr val="tx1">
                    <a:lumMod val="65000"/>
                    <a:lumOff val="35000"/>
                  </a:schemeClr>
                </a:solidFill>
              </a:rPr>
              <a:t> </a:t>
            </a:r>
            <a:r xmlns:a="http://schemas.openxmlformats.org/drawingml/2006/main">
              <a:rPr lang="bn" altLang="ko-KR" sz="3600">
                <a:solidFill>
                  <a:schemeClr val="tx1">
                    <a:lumMod val="65000"/>
                    <a:lumOff val="35000"/>
                  </a:schemeClr>
                </a:solidFill>
              </a:rPr>
              <a:t>যীশুর শিষ্য হিসাবে, আমাদের অবশ্যই সর্বত্র সুসমাচার প্রচার করতে হবে। এবং আমাদের যীশুর সাক্ষী হতে হবে।</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এখনও জীবিত, ঈশ্বরের ডানদিকে বসে আছেন, এবং তিনি প্রতিশ্রুতি অনুযায়ী পৃথিবীতে ফিরে আসবেন।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পুনরুত্থিত যীশু তাঁর শিষ্যদের কী দেখিয়েছিলেন?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হাত ও পায়ে পেরেকের দাগ</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কাঁটার চিহ্ন ওহ মাথা</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পিঠে চাবুকের চিহ্ন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মুখে ক্ষত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① </a:t>
            </a:r>
            <a:r xmlns:a="http://schemas.openxmlformats.org/drawingml/2006/main">
              <a:rPr lang="bn" altLang="ko-KR" sz="2800">
                <a:solidFill>
                  <a:srgbClr val="ff0000"/>
                </a:solidFill>
              </a:rPr>
              <a:t>হাত ও পায়ে পেরেকের দাগ</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তিনি এই কথা বলার পর, তাঁকে তাদের চোখের সামনে তুলে নেওয়া হল, এবং একটি মেঘ তাঁকে তাদের দৃষ্টি থেকে আড়াল করল।</a:t>
            </a:r>
            <a:r xmlns:a="http://schemas.openxmlformats.org/drawingml/2006/main">
              <a:rPr lang="b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১:</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89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পবিত্র আত্মা এসেছেন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তারা সকলেই পবিত্র আত্মায় পূর্ণ হয়েছিলেন এবং আত্মা তাদের সক্ষম করার সাথে সাথে অন্য ভাষায় কথা বলতে শুরু করেছিলেন।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যীশুর কথামত শিষ্যরা জেরুজালেমে ছিলেন। যখন পঞ্চাশত্তমীর দিন এল, তখন তারা সবাই এক জায়গায় একসাথে ছিল।</a:t>
            </a:r>
            <a:r xmlns:a="http://schemas.openxmlformats.org/drawingml/2006/main">
              <a:rPr lang="b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যীশু লাসারকে জীবিত করেছিলেন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তার কথায়।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আমাদের একদিন মরতে হবে, কিন্তু আমাদের পুনরুত্থিত হতে হবে কারণ আমরা যীশুতে বিশ্বাস করি।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আপনাকে একজন খ্রিস্টান হতে হবে যিনি পুনরুত্থানের আশা নিয়ে বেঁচে থাকেন।</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হঠাৎ প্রচণ্ড বাতাসের মতো একটা আওয়াজ এসে পুরো ঘরটা ভরে গেল যেখানে তারা বসে ছিল।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এবং তারপর প্রত্যেক ব্যক্তির মাথায় আগুনের জিভ ছিল, এবং তারপর তারা সকলেই পবিত্র আত্মায় পূর্ণ হয়েছিল এবং অন্য ভাষায় কথা বলতে শুরু করেছিল।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সবাই অবাক হয়ে গেলে, পিটার তাদের কাছে যীশু এবং সুসমাচারের কথা প্রচার করতে লাগলেন।</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লোকেরা সুসমাচার শুনেছিল, অনুতপ্ত হয়েছিল এবং বাপ্তিস্ম নিয়েছিল। ওই দিন তিন হাজারেরও বেশি মানুষ বাপ্তিস্ম নিয়েছিলেন।</a:t>
            </a:r>
            <a:r xmlns:a="http://schemas.openxmlformats.org/drawingml/2006/main">
              <a:rPr lang="b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যীশু তাঁর শিষ্যদের কাছে পবিত্র আত্মা পাঠিয়েছিলেন।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পবিত্র আত্মা পিটারকে সুসমাচার প্রচার করার জন্য জ্ঞান এবং শক্তি দিয়েছিলেন।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যারা যীশুতে বিশ্বাস করে তাদের সকলের অন্তরে পবিত্র আত্মা আছেন।</a:t>
            </a:r>
            <a:r xmlns:a="http://schemas.openxmlformats.org/drawingml/2006/main">
              <a:rPr lang="bn" altLang="en-US" sz="3200">
                <a:solidFill>
                  <a:schemeClr val="tx1">
                    <a:lumMod val="65000"/>
                    <a:lumOff val="35000"/>
                  </a:schemeClr>
                </a:solidFill>
              </a:rPr>
              <a:t> </a:t>
            </a:r>
            <a:r xmlns:a="http://schemas.openxmlformats.org/drawingml/2006/main">
              <a:rPr lang="bn" altLang="ko-KR" sz="3200">
                <a:solidFill>
                  <a:schemeClr val="tx1">
                    <a:lumMod val="65000"/>
                    <a:lumOff val="35000"/>
                  </a:schemeClr>
                </a:solidFill>
              </a:rPr>
              <a:t>ভুলে যাবেন না যে পবিত্র আত্মা হলেন তিনি যিনি আমাদেরকে সুসমাচার প্রচার করার জন্য জ্ঞান এবং সাহস দেন, ঠিক যেমন তিনি পিটারকে জ্ঞান এবং শক্তি দিয়েছিলেন।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আমাদের সাহায্য করার জন্য পবিত্র আত্মা পাঠান যারা তাকে বিশ্বাস করে।</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পবিত্র আত্মা আসার সময় তারা কী শুনেছিল?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ভেরী শব্দ</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বজ্র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একটি হিংস্র বাতাসের প্রবাহ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নামাজের আওয়াজ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একটি হিংস্র বাতাসের প্রবাহ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তারা সকলেই পবিত্র আত্মায় পূর্ণ হয়েছিলেন এবং আত্মা তাদের সক্ষম করার সাথে সাথে অন্য ভাষায় কথা বলতে শুরু করেছিলেন।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90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ফিলিপ ইথিওপিয়ানকে গসপেল বলেছিলেন</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তারপর ফিলিপ শাস্ত্রের সেই অনুচ্ছেদ দিয়ে শুরু করলেন এবং তাকে যীশুর বিষয়ে সুসমাচার বললেন।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8:</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bn" sz="4000"/>
              <a:t>কারণ আমার এই পুত্র মারা গিয়েছিল এবং আবার জীবিত হয়েছে৷ সে হারিয়ে গিয়েছিল এবং পাওয়া গেছে।' তাই তারা উদযাপন শুরু করে।</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হলেন জীবনের কর্তা যিনি মৃতদের ফিরিয়ে আনেন।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একদিন প্রভুর একজন ফেরেশতা ফিলিপকে বললেন, যিনি যীশুতে বিশ্বাস করেছিলেন, "দক্ষিণে রাস্তা-মরুভূমিতে যাও।"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bn" altLang="ko-KR" sz="3100">
                <a:solidFill>
                  <a:schemeClr val="tx1">
                    <a:lumMod val="65000"/>
                    <a:lumOff val="35000"/>
                  </a:schemeClr>
                </a:solidFill>
              </a:rPr>
              <a:t>দেবদূতের কথামত তিনি দক্ষিণ মরুভূমিতে যাত্রা শুরু করলেন। সে ভাবল কেন ফেরেশতা তাকে পাঠিয়েছে </a:t>
            </a:r>
            <a:r xmlns:a="http://schemas.openxmlformats.org/drawingml/2006/main">
              <a:rPr lang="bn"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সেই সময়ে, ইথিওপিয়ার দেশের জন্য অর্থের দায়িত্বে থাকা নপুংসক, ওয়াগনের উপরে ছিলেন, নবী ইশাইয়ার লেখা পড়ছিলেন। ফিলিপ কাছে এসে জিজ্ঞেস করল। "আপনি কি পড়ছেন বুঝতে পারছেন?"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"আমি কিভাবে এটি বুঝতে পারি," তিনি বললেন, "যদি কেউ আমাকে এটি ব্যাখ্যা না করে?" ফিলিপ শাস্ত্রের সেই অনুচ্ছেদ দিয়ে শুরু করেছিলেন এবং তাকে যীশুর বিষয়ে সুসমাচার বলেছিলেন।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ইথিওপিয়ান যিশুকে গ্রহণ করার পর, তিনি খুশিতে তার দেশে ফিরে আসেন। ফিলিপ তাকে সেখানে নেতৃত্ব দেওয়ার জন্য পবিত্র আত্মাকে ধন্যবাদ জানান।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ফিলিপ পুরোপুরি বুঝতে না পারলেও পবিত্র আত্মার আদেশ মেনে চলেন। তাই তিনি ইথিওপিয়ানদের কাছে সুসমাচার প্রচার করতে পারতেন।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কখনও কখনও আমরা এমন পরিস্থিতিতে পড়ি যা আমরা বুঝতে পারি না।</a:t>
            </a:r>
            <a:r xmlns:a="http://schemas.openxmlformats.org/drawingml/2006/main">
              <a:rPr lang="bn" altLang="en-US" sz="3200">
                <a:solidFill>
                  <a:schemeClr val="tx1">
                    <a:lumMod val="65000"/>
                    <a:lumOff val="35000"/>
                  </a:schemeClr>
                </a:solidFill>
              </a:rPr>
              <a:t> </a:t>
            </a:r>
            <a:r xmlns:a="http://schemas.openxmlformats.org/drawingml/2006/main">
              <a:rPr lang="bn" altLang="ko-KR" sz="3200">
                <a:solidFill>
                  <a:schemeClr val="tx1">
                    <a:lumMod val="65000"/>
                    <a:lumOff val="35000"/>
                  </a:schemeClr>
                </a:solidFill>
              </a:rPr>
              <a:t>কিন্তু আপনি যদি ঈশ্বরকে বিশ্বাস করেন এবং সেই মুহুর্তেও পবিত্র আত্মায় তাঁর আনুগত্য করেন, আপনিও একজন বিশ্বাসী মানুষ হতে পারেন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যারা সুসমাচার প্রচার করে।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যীশুই হলেন সেই সম্পর্কের নেতৃত্ব দেন যার সাথে আমাদের দেখা করা উচিত।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ফিলিপ যে ইথিওপিয়ান হিজড়ার দায়িত্বে দেখা করেছিলেন তা কী ছিল?</a:t>
            </a:r>
            <a:r xmlns:a="http://schemas.openxmlformats.org/drawingml/2006/main">
              <a:rPr lang="b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তিনি সেনাবাহিনীর দায়িত্বে ছিলেন।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তিনি তার দেশের একজন বাবুর্চি ছিলেন।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সে</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ছিল</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ভিতরে</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চার্জ</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এর</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তার</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দেশের</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টাকা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তিনি দেশের উপাসনা নিয়ন্ত্রণ করতেন।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তিনি তার দেশের অর্থের দায়িত্বে ছিলেন।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তারপর ফিলিপ শাস্ত্রের সেই অনুচ্ছেদ দিয়ে শুরু করলেন এবং তাকে যীশুর বিষয়ে সুসমাচার বললেন।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8:</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91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শৌল যীশুর সাথে দেখা করেন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যীশু যখন এসেছিলেন তখন লাজারাস মারা যাওয়ার পর কত দিন কেটে গেছে?</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একদিন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দুই দিন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তিন দিন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চার দিন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③ </a:t>
            </a:r>
            <a:r xmlns:a="http://schemas.openxmlformats.org/drawingml/2006/main">
              <a:rPr altLang="ko-KR" lang="bn" sz="2800">
                <a:solidFill>
                  <a:srgbClr val="ff0000"/>
                </a:solidFill>
              </a:rPr>
              <a:t>তিন দিন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তিনি মাটিতে পড়ে গেলেন এবং একটি কণ্ঠস্বর শুনতে পেলেন যে, "শৌল, শৌল, আপনি কেন আমাকে তাড়না করছেন?"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9:</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শৌল নামে একজন লোক ছিল যারা যীশুতে বিশ্বাস করে তাদের ঘৃণা করত এবং সে গির্জাকে ঘৃণা করত।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শৌল যীশুকে এতটাই ঘৃণা করতেন যে তিনি খ্রিস্টানদের গ্রেপ্তার করতে দামেস্কে গিয়েছিলেন।</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যাত্রাপথে যখন তিনি দামেস্কের কাছাকাছি এসেছিলেন, হঠাৎ স্বর্গ থেকে একটি আলো তাঁর চারপাশে জ্বলে উঠল। তিনি একটি কণ্ঠস্বর শুনতে পেলেন, "শৌল, শৌল, আপনি কেন আমাকে তাড়না করছেন?"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“প্রভু, আপনি কে?” শৌল জিজ্ঞেস করলেন। "আমি যীশু, যাকে তুমি অত্যাচার করছ।" শৌল অবাক হলেন যে যীশু বেঁচে আছেন। তিনি ভেবেছিলেন যীশু মারা গেছেন।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শৌল, যিনি যীশুর সাথে দেখা করেছিলেন, তিনি একজন নতুন মানুষ হয়েছিলেন। তাই তিনি পল প্রেরিত হয়েছিলেন, যিনি অইহুদীদের কাছে সুসমাচার প্রচার করার জন্য কঠোর পরিশ্রম করেছিলেন এবং বাইবেলের অনেক বই লিখেছেন।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শৌল এমন একজন ব্যক্তি ছিলেন যিনি গির্জার নিপীড়ন করেছিলেন, কিন্তু ঈশ্বর তাকে একজন প্রেরিত বলেছেন।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শৌল, যিনি যীশুর সাথে দেখা করেছিলেন, তিনি আগের চেয়ে সম্পূর্ণ ভিন্ন জীবনযাপন করেছিলেন।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আপনি কি পরিবর্তন করেছেন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আপনি যীশুর সাথে দেখা করার পর থেকে?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যারা যীশুর সাথে দেখা করে তাদের অবশ্যই আগের চেয়ে আলাদা জীবনযাপন করতে হবে।</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হলেন তিনি যিনি শৌলের মতো দুষ্ট লোকদের ক্ষমা করেন এবং তাদের ডেকে আনেন এবং তাদের শ্রমিক হিসাবে সেট করেন।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শৌল কেন দামেস্কে গেলেন?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খ্রিস্টানদের গ্রেফতার করা।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একটি ট্রিপ আছে.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ইবাদত করা।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সুসমাচার প্রচার করতে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① </a:t>
            </a:r>
            <a:r xmlns:a="http://schemas.openxmlformats.org/drawingml/2006/main">
              <a:rPr lang="bn" altLang="ko-KR" sz="2800">
                <a:solidFill>
                  <a:srgbClr val="ff0000"/>
                </a:solidFill>
              </a:rPr>
              <a:t>খ্রিস্টানদের গ্রেফতার করা।</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তিনি মাটিতে পড়ে গেলেন এবং একটি কণ্ঠস্বর শুনতে পেলেন যে, "শৌল, শৌল, আপনি কেন আমাকে তাড়না করছেন?"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9:</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যীশু তাকে বললেন, "আমিই পুনরুত্থান ও জীবন৷ যে আমাকে বিশ্বাস করে সে বেঁচে থাকবে, যদিও সে মারা যায়৷</a:t>
            </a:r>
            <a:endParaRPr xmlns:a="http://schemas.openxmlformats.org/drawingml/2006/main" altLang="ko-KR" lang="en-US" sz="3600"/>
          </a:p>
          <a:p>
            <a:pPr xmlns:a="http://schemas.openxmlformats.org/drawingml/2006/main" lvl="0">
              <a:defRPr/>
            </a:pPr>
            <a:r xmlns:a="http://schemas.openxmlformats.org/drawingml/2006/main">
              <a:rPr altLang="ko-KR" lang="bn" sz="3600"/>
              <a:t>এবং যে কেউ বেঁচে থাকে এবং আমাকে বিশ্বাস করে সে কখনও মরবে না। আপনি কি এটা বিশ্বাস করেন?"</a:t>
            </a:r>
            <a:endParaRPr xmlns:a="http://schemas.openxmlformats.org/drawingml/2006/main" altLang="ko-KR" lang="en-US" sz="3600"/>
          </a:p>
          <a:p>
            <a:pPr xmlns:a="http://schemas.openxmlformats.org/drawingml/2006/main" lvl="0">
              <a:defRPr/>
            </a:pPr>
            <a:r xmlns:a="http://schemas.openxmlformats.org/drawingml/2006/main">
              <a:rPr altLang="ko-KR" lang="bn"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জন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11:</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92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পলের ভালো বন্ধু বার্নাবাস।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কিন্তু বার্নাবাস তাকে ধরে প্রেরিতদের কাছে নিয়ে গেলেন। তিনি তাদের বলেছিলেন যে কীভাবে শৌল তার যাত্রায় প্রভুকে দেখেছিলেন এবং প্রভু তাঁর সাথে কথা বলেছিলেন এবং কীভাবে তিনি দামেস্কে যীশুর নামে নির্ভীকভাবে প্রচার করেছিলেন।</a:t>
            </a:r>
            <a:r xmlns:a="http://schemas.openxmlformats.org/drawingml/2006/main">
              <a:rPr lang="b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পল যীশুর সাথে দেখা করার পর, তিনি যীশুর শিষ্যদের সাথে দেখা করতে চেয়েছিলেন।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কিন্তু যীশুর শিষ্যরা পলকে ভয় পেত। কারণ তারা জানত না যে পল যীশুর সাথে দেখা করার পর, তিনি যীশুতে বিশ্বাসী হয়েছিলেন।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বার্নাবাস পলকে সাহায্য করেছিলেন। "তিনি সত্যিই যীশুর সাথে দেখা করেছিলেন এবং সম্পূর্ণরূপে পরিবর্তিত হয়েছিলেন!"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"আমি পলকে দামেস্কে প্রচার করতেও দেখেছি, যেখানে তিনি খ্রিস্টানদের গ্রেপ্তার করতে গিয়েছিলেন!" শিষ্যরা অনায়াসে পলের সাথে বন্ধুত্ব করল।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এর পরে, বার্নাবাস এবং পল ভাল বন্ধু হয়ে ওঠেন এবং একসাথে সুসমাচার প্রচারের জন্য বিশ্বজুড়ে ভ্রমণ করেছিলেন।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পল, যিনি গির্জার নিপীড়ন করেছিলেন, তিনি যীশুর সাথে দেখা করেছিলেন এবং একজন নতুন মানুষ হয়েছিলেন, কিন্তু লোকেরা তাকে বিশ্বাস করেনি।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কিন্তু ঈশ্বর বার্নাবাসকে প্রস্তুত করে তাকে তৈরি করেছিলেন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পলের জন্য একজন ভালো সহকর্মী।</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পল এবং বার্নাবাসের মতো, আমাদের উচিত বিশ্বাসের ভালো বন্ধু হওয়া এবং একে অপরকে সাহায্য করা।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আমাদের এমন একজন বন্ধুকে পাঠান যিনি আমাদের সমস্যায় পড়লে সাহায্য করতে পারেন।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কে পলকে সাহায্য করেছিল এবং বন্ধু হয়েছিল যখন সে সমস্যায় পড়েছিল?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পিটার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জন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বার্নাবাস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ফিলিপ</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বার্নাবাস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74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যীশুর রূপান্তর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কিন্তু বার্নাবাস তাকে ধরে প্রেরিতদের কাছে নিয়ে গেলেন। তিনি তাদের বলেছিলেন যে কীভাবে শৌল তার যাত্রায় প্রভুকে দেখেছিলেন এবং প্রভু তাঁর সাথে কথা বলেছিলেন এবং কীভাবে তিনি দামেস্কে যীশুর নামে নির্ভীকভাবে প্রচার করেছিলেন।</a:t>
            </a:r>
            <a:r xmlns:a="http://schemas.openxmlformats.org/drawingml/2006/main">
              <a:rPr lang="b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93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ডোরকাস, যিনি জীবনে ফিরে এসেছেন।</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পিতর তাদের সবাইকে ঘর থেকে বের করে দিলেন; অতঃপর তিনি হাঁটু গেড়ে সালাত আদায় করলেন। মৃত মহিলার দিকে ফিরে বললেন, তাবিতা, ওঠ। সে তার চোখ খুলল, এবং পিটারকে দেখে সে উঠে বসল।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9:</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ডরকাস নামে একজন শিষ্য ছিলেন, যিনি সর্বদা ভাল কাজ করতেন এবং দরিদ্রদের সাহায্য করতেন।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ওই সময় তিনি অসুস্থ হয়ে মারা যান। তার প্রতিবেশীরা খুব দুঃখ পেয়ে পিটারকে ফিরিয়ে আনল।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যখন পিটার এসেছিলেন, তখন যারা তাকে সাহায্য করেছিল তারা সবাই কাঁদছিল, উপহার হিসাবে সে যে কাপড় পেয়েছিল তা দেখাচ্ছিল।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পিতর তাদের সবাইকে ঘর থেকে বের করে দিলেন; অতঃপর তিনি হাঁটু গেড়ে সালাত আদায় করলেন।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"ডোরকাস, ওঠো!", পিটার বলল। সে চোখ খুলে পিটারকে দেখে উঠে বসল। এটা দেখে সবাই খুশি হল এবং সেই গ্রামের অনেক লোক যীশুকে বিশ্বাস করল।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পিটার যীশুর একজন শিষ্য ছিলেন এবং যীশু যা করেছিলেন তা তিনি করতে পেরেছিলেন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যখন তিনি এই পৃথিবীতে ছিলেন।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000">
                <a:solidFill>
                  <a:schemeClr val="tx1">
                    <a:lumMod val="65000"/>
                    <a:lumOff val="35000"/>
                  </a:schemeClr>
                </a:solidFill>
              </a:rPr>
              <a:t>যীশু তাঁর শিষ্যদের বলেছিলেন যে তারাও একই কাজ করবে যা তিনি করেছিলেন।</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bn" altLang="ko-KR" sz="3000">
                <a:solidFill>
                  <a:schemeClr val="tx1">
                    <a:lumMod val="65000"/>
                    <a:lumOff val="35000"/>
                  </a:schemeClr>
                </a:solidFill>
              </a:rPr>
              <a:t>আমরা যীশুর শিষ্য।</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bn" altLang="ko-KR" sz="3000">
                <a:solidFill>
                  <a:schemeClr val="tx1">
                    <a:lumMod val="65000"/>
                    <a:lumOff val="35000"/>
                  </a:schemeClr>
                </a:solidFill>
              </a:rPr>
              <a:t>আমাদের শিখতে হবে এবং মনে রাখতে হবে যে যীশু এই দেশে কী করেছিলেন এবং যীশুর মতো একই জিনিসগুলি করতে হবে৷</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তাঁর শিষ্যদের ক্ষমতা দেন যাতে তারা সুসমাচার প্রচার করতে পারে।</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সেখানে তাদের সামনে তার রূপান্তর ঘটে। তাঁর মুখ সূর্যের মত উজ্জ্বল হয়ে উঠল এবং তাঁর পোশাক আলোর মত সাদা হয়ে গেল।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17:</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পিটার যখন ডরকাসের কাছে এসেছিলেন, তখন লোকেরা দুঃখ পেয়েছিল এবং তারা তাকে কী দেখাল?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পোশাক যা ডোরকাস তৈরি করেছিলেন।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খাবার যা ডরকাস তৈরি করেছিলেন।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ডরকাসের ছেলে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ডরকাসের চিঠি।</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① </a:t>
            </a:r>
            <a:r xmlns:a="http://schemas.openxmlformats.org/drawingml/2006/main">
              <a:rPr lang="bn" altLang="ko-KR" sz="2800">
                <a:solidFill>
                  <a:srgbClr val="ff0000"/>
                </a:solidFill>
              </a:rPr>
              <a:t>পোশাক যা ডোরকাস তৈরি করেছিলেন।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পিতর তাদের সবাইকে ঘর থেকে বের করে দিলেন; অতঃপর তিনি হাঁটু গেড়ে সালাত আদায় করলেন। মৃত মহিলার দিকে ফিরে বললেন, তাবিতা, ওঠ। সে তার চোখ খুলল, এবং পিটারকে দেখে সে উঠে বসল।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9:</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94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কর্নেলিয়াস, একজন বিধর্মী সংরক্ষিত</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খৎনাকৃত বিশ্বাসীরা যারা পিতরের সাথে এসেছিল তারা বিস্মিত হয়েছিল যে পবিত্র আত্মার দান এমনকি অইহুদীদের উপরও ঢেলে দেওয়া হয়েছিল।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প্রেরিত 10:</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bn" altLang="ko-KR" sz="2500">
                <a:solidFill>
                  <a:schemeClr val="tx1">
                    <a:lumMod val="65000"/>
                    <a:lumOff val="35000"/>
                  </a:schemeClr>
                </a:solidFill>
              </a:rPr>
              <a:t>সিজারিয়াতে কর্নেলিয়াস নামে এক ব্যক্তি ছিলেন, যিনি ইতালীয় রেজিমেন্ট নামে পরিচিত ছিলেন একজন সেঞ্চুরিয়ান।</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bn" altLang="ko-KR" sz="2500">
                <a:solidFill>
                  <a:schemeClr val="tx1">
                    <a:lumMod val="65000"/>
                    <a:lumOff val="35000"/>
                  </a:schemeClr>
                </a:solidFill>
              </a:rPr>
              <a:t>তিনি এবং তাঁর পরিবারের সকলেই ছিলেন ধর্মভীরু ও খোদাভীরু; তিনি অভাবীদের জন্য উদারভাবে দান করতেন এবং নিয়মিতভাবে ঈশ্বরের কাছে প্রার্থনা করতেন।</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একদিন, কর্নেলিয়াস প্রার্থনা করার সময় ঈশ্বরের কণ্ঠস্বর শুনতে পেলেন। "পিটার নামে একজন মানুষ হয়ে লোকদের পাঠান।"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bn" altLang="ko-KR" sz="2400">
                <a:solidFill>
                  <a:schemeClr val="tx1">
                    <a:lumMod val="65000"/>
                    <a:lumOff val="35000"/>
                  </a:schemeClr>
                </a:solidFill>
              </a:rPr>
              <a:t>সেই সময়, পিটারও প্রার্থনায় একটি দর্শন দেখতে পান। ঈশ্বর তাকে স্বর্গ থেকে পশু দিয়েছিলেন যেগুলি ইহুদিরা খেতে পারে না এবং তাকে খেতে আদেশ করেছিলেন।</a:t>
            </a:r>
            <a:r xmlns:a="http://schemas.openxmlformats.org/drawingml/2006/main">
              <a:rPr lang="bn" altLang="en-US" sz="2400">
                <a:solidFill>
                  <a:schemeClr val="tx1">
                    <a:lumMod val="65000"/>
                    <a:lumOff val="35000"/>
                  </a:schemeClr>
                </a:solidFill>
              </a:rPr>
              <a:t> </a:t>
            </a:r>
            <a:r xmlns:a="http://schemas.openxmlformats.org/drawingml/2006/main">
              <a:rPr lang="bn" altLang="ko-KR" sz="2400">
                <a:solidFill>
                  <a:schemeClr val="tx1">
                    <a:lumMod val="65000"/>
                    <a:lumOff val="35000"/>
                  </a:schemeClr>
                </a:solidFill>
              </a:rPr>
              <a:t>"আল্লাহ যাকে পবিত্র করেছেন তাকে অপবিত্র বলবেন না।"</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অবশেষে, পিটার কর্নেলিয়াসের পাঠানো লোকদের অনুসরণ করলেন এবং কর্নেলিয়াসের বাড়িতে গেলেন।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bn" altLang="ko-KR" sz="2400">
                <a:solidFill>
                  <a:schemeClr val="tx1">
                    <a:lumMod val="65000"/>
                    <a:lumOff val="35000"/>
                  </a:schemeClr>
                </a:solidFill>
              </a:rPr>
              <a:t>পিটার তাদের যীশু এবং সুসমাচার কর্নেলিয়াস এবং তার পরিবারের কাছে প্রচার করেছিলেন। তখন তাদের ওপর পবিত্র আত্মা নেমে এলেন। এই দেখে তিনি বুঝতে পারলেন; "এমনকি বিধর্মীরাও রক্ষা পেতে পারে যদি তারা যীশুতে বিশ্বাস করে!"</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bn" altLang="ko-KR" sz="3400">
                <a:solidFill>
                  <a:schemeClr val="tx1">
                    <a:lumMod val="65000"/>
                    <a:lumOff val="35000"/>
                  </a:schemeClr>
                </a:solidFill>
              </a:rPr>
              <a:t>পিটার ভেবেছিলেন শুধুমাত্র ইহুদীরাই যীশুতে বিশ্বাস করতে পারে এবং রক্ষা পেতে পারে।</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bn" altLang="ko-KR" sz="3400">
                <a:solidFill>
                  <a:schemeClr val="tx1">
                    <a:lumMod val="65000"/>
                    <a:lumOff val="35000"/>
                  </a:schemeClr>
                </a:solidFill>
              </a:rPr>
              <a:t>কিন্তু ঈশ্বরের সুসমাচার পৃথিবীর সকল মানুষের মধ্যে কোন বৈষম্য নেই।</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bn" altLang="ko-KR" sz="3400">
                <a:solidFill>
                  <a:schemeClr val="tx1">
                    <a:lumMod val="65000"/>
                    <a:lumOff val="35000"/>
                  </a:schemeClr>
                </a:solidFill>
              </a:rPr>
              <a:t>আমাদের বিশ্বের প্রত্যেকের কাছে সুসমাচার প্রচার করতে হবে যাতে তারা রক্ষা পায়।</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তাঁর সঙ্গে পিতর, যাকোব ও যোহনকে নিয়ে গেলেন এবং তাঁদেরকে এক উঁচু পাহাড়ে নিয়ে গেলেন৷</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জাতীয়তা বা মর্যাদা নির্বিশেষে যারা তাকে বিশ্বাস করে তাদের সকলকে পরিত্রাণ দেন।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solidFill>
                  <a:srgbClr val="ff0000"/>
                </a:solidFill>
              </a:rPr>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প্রার্থনা করার সময় পিটার কি দর্শন দেখেছিলেন?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যীশু স্বর্গ থেকে নেমে এসেছেন।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বাইবেল স্বর্গ থেকে নেমে আসছে।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স্বর্গ থেকে নেমে আসা ফেরেশতারা।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যে প্রাণী ইহুদিরা খেতে পারে না তারা স্বর্গ থেকে নেমে এসেছে।</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যে প্রাণী ইহুদিরা খেতে পারে না তারা স্বর্গ থেকে নেমে এসেছে।</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খৎনাকৃত বিশ্বাসীরা যারা পিতরের সাথে এসেছিল তারা বিস্মিত হয়েছিল যে পবিত্র আত্মার দান এমনকি অইহুদীদের উপরও ঢেলে দেওয়া হয়েছিল।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প্রেরিত 10:</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95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গান গাইছেন</a:t>
            </a:r>
            <a:endParaRPr xmlns:a="http://schemas.openxmlformats.org/drawingml/2006/main" lang="en-US" altLang="ko-KR" sz="4000"/>
          </a:p>
          <a:p>
            <a:pPr xmlns:a="http://schemas.openxmlformats.org/drawingml/2006/main" algn="ctr">
              <a:defRPr/>
            </a:pPr>
            <a:r xmlns:a="http://schemas.openxmlformats.org/drawingml/2006/main">
              <a:rPr lang="bn" altLang="ko-KR" sz="4000"/>
              <a:t>এমনকি কারাগারে</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প্রায় মাঝরাতে পৌল ও সীলাস প্রার্থনা করছিলেন এবং ঈশ্বরের স্তোত্র গাইছিলেন, আর অন্য বন্দীরা তাদের কথা শুনছিলেন।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16:</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পল এবং সিলাস ফিলিপে সুসমাচার প্রচার করার জন্য যথাসাধ্য চেষ্টা করেছিলেন। কিন্তু যারা এটা ঘৃণা করত তারা পৌল ও সীলাকে মারধর করে কারাগারে বন্দী করে।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পল এবং সিলাস এমনকি কারাগারেও প্রার্থনা করেছিলেন এবং ঈশ্বরের প্রশংসা করেছিলেন। কারাগারের সবাই একথা শুনল।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তারপর হঠাৎ এত বড় ভূমিকম্প হল যে, কারাগারের সব দরজা খুলে গেল। জেলর খুব চিন্তিত ছিল কারণ সে ভেবেছিল বন্দীরা পালিয়ে গেছে।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পল চিৎকার করে বললেন, “চিন্তা করবেন না! আমরা সবাই এখানে আছি!” "স্যার, বাঁচতে হলে আমাকে কি করতে হবে?" জেলর জিজ্ঞেস করলেন।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"প্রভু যীশুতে বিশ্বাস করুন। তাহলে আপনি এবং আপনার পরিবার রক্ষা পাবেন!" রাতের সেই সময়ে জেলর তাদের নিয়ে গিয়ে তাদের ক্ষত ধুয়ে দিল; তারপর অবিলম্বে তিনি এবং তার পরিবারের সবাই বাপ্তিস্ম নিল।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সেখানে তাদের সামনে তার রূপান্তর ঘটে। তাঁর মুখ সূর্যের মত উজ্জ্বল হয়ে উঠল এবং তাঁর পোশাক আলোর মত সাদা হয়ে গেল।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bn" altLang="ko-KR" sz="2900">
                <a:solidFill>
                  <a:schemeClr val="tx1">
                    <a:lumMod val="65000"/>
                    <a:lumOff val="35000"/>
                  </a:schemeClr>
                </a:solidFill>
              </a:rPr>
              <a:t>পল এবং সীলা হতাশ হননি এবং প্রার্থনা ও প্রশংসা করেছিলেন,</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n" altLang="ko-KR" sz="2900">
                <a:solidFill>
                  <a:schemeClr val="tx1">
                    <a:lumMod val="65000"/>
                    <a:lumOff val="35000"/>
                  </a:schemeClr>
                </a:solidFill>
              </a:rPr>
              <a:t>যদিও তাদের পিটিয়ে হত্যা করা হয়েছিল।</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n" altLang="ko-KR" sz="2900">
                <a:solidFill>
                  <a:schemeClr val="tx1">
                    <a:lumMod val="65000"/>
                    <a:lumOff val="35000"/>
                  </a:schemeClr>
                </a:solidFill>
              </a:rPr>
              <a:t>তারপর ঈশ্বর কারাগারের দরজা খুলে দিলেন এবং তাদেরকে সুসমাচার প্রচার করার সুযোগ দিলেন</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n" altLang="ko-KR" sz="2900">
                <a:solidFill>
                  <a:schemeClr val="tx1">
                    <a:lumMod val="65000"/>
                    <a:lumOff val="35000"/>
                  </a:schemeClr>
                </a:solidFill>
              </a:rPr>
              <a:t>জেলর এবং তার পরিবারের কাছে।</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n" altLang="ko-KR" sz="2900">
                <a:solidFill>
                  <a:schemeClr val="tx1">
                    <a:lumMod val="65000"/>
                    <a:lumOff val="35000"/>
                  </a:schemeClr>
                </a:solidFill>
              </a:rPr>
              <a:t>এমন সময় আছে যখন আমরাও সমস্যায় পড়ি।</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n" altLang="ko-KR" sz="2900">
                <a:solidFill>
                  <a:schemeClr val="tx1">
                    <a:lumMod val="65000"/>
                    <a:lumOff val="35000"/>
                  </a:schemeClr>
                </a:solidFill>
              </a:rPr>
              <a:t>এবং যদি আপনি নিজেকে হতাশ না করেন এবং প্রার্থনা এবং প্রশংসার দিকে অগ্রসর না হন তবে ঈশ্বর আপনাকে রক্ষা করবেন</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bn" altLang="ko-KR" sz="2900">
                <a:solidFill>
                  <a:schemeClr val="tx1">
                    <a:lumMod val="65000"/>
                    <a:lumOff val="35000"/>
                  </a:schemeClr>
                </a:solidFill>
              </a:rPr>
              <a:t>একটি আশ্চর্যজনক উপায়ে</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আমাকে সমস্ত অসুবিধা এবং কষ্ট অতিক্রম করার শক্তি দেন।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কারাগারে পল এবং সীলাস কি করেছিলেন??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তারা কাঁদছিল।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তারা তাদের জীবনের জন্য ভিক্ষা করেছিল।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তারা হতাশ হয়েছিল।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তারা প্রার্থনা করত এবং গান গাইত।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তারা প্রার্থনা করত এবং গান গাইত।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প্রায় মাঝরাতে পৌল ও সীলাস প্রার্থনা করছিলেন এবং ঈশ্বরের স্তোত্র গাইছিলেন, আর অন্য বন্দীরা তাদের কথা শুনছিলেন।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16:</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96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পল রাজার কাছে সুসমাচার প্রচার করেছিলেন</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পল উত্তর দিয়েছিলেন, "অল্প সময় বা দীর্ঘ - আমি ঈশ্বরের কাছে প্রার্থনা করি যে কেবল আপনিই নন, কিন্তু যারা আজ আমার কথা শুনছেন তারা সকলেই যেন এই শৃঙ্খল ব্যতীত আমি যা হয়ে উঠি।"</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26:</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পল সুসমাচার প্রচার করেছিলেন এবং অবশেষে জেরুজালেমে বন্দী হয়েছিলেন। রাজা আগ্রিপা বন্দী পলের পাপের কথা জিজ্ঞেস করলেন।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"আপনার নিজের জন্য কথা বলার অনুমতি আছে!" আগ্রিপা পলকে তার প্রতিরক্ষা শুরু করার জন্য একটি সময় দিয়েছিলেন।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পল সুসমাচার প্রচার করার সুযোগ ব্যবহার করেছিলেন। "হে মহারাজ, আমি আশা করি এই শিকলগুলি বাদ দিয়ে আপনি আমার মতো হবেন!"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রাজা পলের মধ্যে কোন পাপ খুঁজে পাননি। পল রোমে যেতে চেয়েছিলেন এবং সম্রাটের কাছে সুসমাচার প্রচার করতে চেয়েছিলেন।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ঠিক তখনই মূসা ও এলিয় তাদের সামনে উপস্থিত হলেন, যীশুর সাথে কথা বললেন।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অবশেষে, পল রোমান সম্রাটের কাছে আবেদন করেছিলেন। বন্দী হিসাবে, পল রোমের সম্রাটের কাছে যাওয়ার জন্য একটি নৌকায় উঠেছিলেন।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পল একজন বন্দী ছিলেন, কিন্তু তিনি গর্বিতভাবে সুসমাচার প্রচার করেছিলেন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নিজের বিচারের রাজার সামনে।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কারণ তিনি সুসমাচারের জন্য লজ্জিত ছিলেন না এবং তিনি এটিকে গর্বিত সত্য বলে বিশ্বাস করতেন।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আমরা আত্মবিশ্বাসের সাথে এবং সাহসের সাথে যীশুর সুসমাচার প্রচার করতে সক্ষম হতে হবে যার সাথে আমরা দেখা করি।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পৃথিবীর সর্বোচ্চ মানুষের চেয়ে অনেক উঁচু।</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পলের বিচারের রাজা যখন তাকে কথা বলার সুযোগ দিয়েছিলেন তখন পল কী করেছিলেন?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তিনি যীশুর সুসমাচার প্রচার করেছিলেন।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সে একজন খারাপ ব্যক্তিকে অভিযুক্ত করেছে।</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তিনি তার মুক্তি চেয়েছিলেন।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তিনি প্রার্থনা করেছিলেন এবং গান গেয়েছিলেন।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① </a:t>
            </a:r>
            <a:r xmlns:a="http://schemas.openxmlformats.org/drawingml/2006/main">
              <a:rPr lang="bn" altLang="ko-KR" sz="2800">
                <a:solidFill>
                  <a:srgbClr val="ff0000"/>
                </a:solidFill>
              </a:rPr>
              <a:t>তিনি যীশুর সুসমাচার প্রচার করেছিলেন।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পল উত্তর দিয়েছিলেন, "অল্প সময় বা দীর্ঘ - আমি ঈশ্বরের কাছে প্রার্থনা করি যে কেবল আপনিই নন, কিন্তু যারা আজ আমার কথা শুনছেন তারা সকলেই যেন এই শৃঙ্খল ব্যতীত আমি যা হয়ে উঠি।"</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26:</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97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জাহাজ ডুবে যাচ্ছে!</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তিনি বললেন, 'ভয় পেও না, পল। আপনাকে অবশ্যই সিজারের সামনে বিচারের মুখোমুখি হতে হবে; এবং ঈশ্বর সদয়ভাবে আপনাকে সকলের জীবন দিয়েছেন যারা আপনার সাথে যাত্রা করে।'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27:</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পলকে অন্য বন্দীদের সঙ্গে জাহাজে করে রোমে নিয়ে যাওয়া হয়।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তবে টাইফুনের কারণে জাহাজটি ডুবে যাওয়ার আশঙ্কা ছিল। সবাই ভয়ে কাঁপছে।</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পল ঈশ্বরের কাছে প্রার্থনা করলেন এবং লোকেদের বললেন। "ভয় পেও না। ঈশ্বর বলেছেন কেউ মরবে 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মেঘ থেকে একটি কণ্ঠস্বর বলল, “এটি আমার পুত্র, যাকে আমি ভালবাসি; তার সাথে আমি সন্তুষ্ট। তাকে শুনতে!"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জাহাজটি ডুবে গেল, কিন্তু পল যেমন বলেছিলেন, মানুষ একক মৃত্যু ছাড়াই দ্বীপে অবতরণ করতে পারে।</a:t>
            </a:r>
            <a:r xmlns:a="http://schemas.openxmlformats.org/drawingml/2006/main">
              <a:rPr lang="bn"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পল দ্বীপে যীশুকে প্রচার করেছিলেন এবং ঈশ্বরকে মহিমান্বিত করেছিলেন।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পল প্রার্থনা করেছিলেন, অন্যদের উত্সাহিত করেছিলেন, এমনকি সংকটের সময়েও যখন জাহাজটি ডুবতে চলেছে।</a:t>
            </a:r>
            <a:r xmlns:a="http://schemas.openxmlformats.org/drawingml/2006/main">
              <a:rPr lang="bn" altLang="en-US" sz="3200">
                <a:solidFill>
                  <a:schemeClr val="tx1">
                    <a:lumMod val="65000"/>
                    <a:lumOff val="35000"/>
                  </a:schemeClr>
                </a:solidFill>
              </a:rPr>
              <a:t> </a:t>
            </a:r>
            <a:r xmlns:a="http://schemas.openxmlformats.org/drawingml/2006/main">
              <a:rPr lang="bn" altLang="ko-KR" sz="3200">
                <a:solidFill>
                  <a:schemeClr val="tx1">
                    <a:lumMod val="65000"/>
                    <a:lumOff val="35000"/>
                  </a:schemeClr>
                </a:solidFill>
              </a:rPr>
              <a:t>শেষ পর্যন্ত, তারা সবাই রক্ষা পেয়েছিল,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ঠিক যেমন পল বলেছেন।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ঈশ্বরের লোকেরা প্রার্থনার মাধ্যমে এবং ঈশ্বরের পরিত্রাণের সুসংবাদের জন্য ঈশ্বরের ইচ্ছাকে বিশ্বে পৌঁছে দেওয়ার জন্য দায়ী।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পৃথিবীর সমস্ত জীবনের মালিক। তার অনুমতি ছাড়া কিছুই মরে 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জাহাজটি টাইফুনের মুখোমুখি হলে পল কী করেছিলেন?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তিনি কাঁদলেন।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সে সমুদ্রে ঝাঁপ দিল।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তিনি পাইলটের বিরুদ্ধে যুদ্ধ করেছিলেন।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সে আল্লাহর কাছে প্রার্থনা করল।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সে আল্লাহর কাছে প্রার্থনা করল।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তিনি বললেন, 'ভয় পেও না, পল। আপনাকে অবশ্যই সিজারের সামনে বিচারের মুখোমুখি হতে হবে; এবং ঈশ্বর সদয়ভাবে আপনাকে সকলের জীবন দিয়েছেন যারা আপনার সাথে যাত্রা করে।'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আইন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27:</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98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ওনেসিমাসের জন্য পলের আবেদন</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আমি আমার ছেলে ওনেসিমাসের জন্য আপনার কাছে আবেদন করছি, যে শৃঙ্খলে থাকা অবস্থায় আমার ছেলে হয়েছিলেন।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ফিলেমন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ওনেসিমাস ফিলেমনের একজন দাস ছিলেন। কিন্তু সে তার প্রভুর অনুমতি ছাড়াই রোমে চলে গেল।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ওনেসিমাস পলের সাথে দেখা করেছিলেন যিনি রোমে বন্দী ছিলেন। পল তাকে সুসমাচার প্রচার করেছিলেন, এবং তিনি যীশুতে বিশ্বাস করেছিলেন।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একথা শুনে তারা ভীত হয়ে মাটিতে লুটিয়ে পড়ল। যীশু বললেন, "ভয় পেও না।" তারা যখন উপরের দিকে তাকালো, তখন তারা যীশু ছাড়া আর কাউকে দেখতে পেল 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পল ওনেসিমাসকে তার মাস্টার ফিলেমনের কাছে ফিরে যেতে এবং ক্ষমা চাইতে বলেছিলেন। এবং পল ওনেসিমাসকে যীশুতে বিশ্বাসী হিসাবে বেঁচে থাকতে বলেছিলেন।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ওনেসিমাস চিন্তিত। কারণ সে সময় পলাতক ভৃত্যটিকে এর মালিক হত্যা করেছিল।</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পল ওনেসিমাসকে ক্ষমা করার জন্য তার মাস্টার ফিলেমনের কাছে একটি চিঠি লিখেছিলেন। এই চিঠিটি বাইবেলে 'ফিলেমন'।</a:t>
            </a:r>
            <a:r xmlns:a="http://schemas.openxmlformats.org/drawingml/2006/main">
              <a:rPr lang="b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পল ওনেসিমাস এবং ফিলেমনের মধ্যে ভেঙে যাওয়া সম্পর্ককে পুনরায় সংযুক্ত করেছিলেন। ওনেসিমাস ফিলেমনকে ক্ষমা চেয়েছিলেন এবং ফিলেমন ওনেসিমাসকে ক্ষমা করেছিলেন।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আমরা কিছু ভুল করে থাকলে আমাদের ক্ষমা চাইতে হবে।</a:t>
            </a:r>
            <a:r xmlns:a="http://schemas.openxmlformats.org/drawingml/2006/main">
              <a:rPr lang="bn" altLang="en-US" sz="3200">
                <a:solidFill>
                  <a:schemeClr val="tx1">
                    <a:lumMod val="65000"/>
                    <a:lumOff val="35000"/>
                  </a:schemeClr>
                </a:solidFill>
              </a:rPr>
              <a:t> </a:t>
            </a:r>
            <a:r xmlns:a="http://schemas.openxmlformats.org/drawingml/2006/main">
              <a:rPr lang="bn" altLang="ko-KR" sz="3200">
                <a:solidFill>
                  <a:schemeClr val="tx1">
                    <a:lumMod val="65000"/>
                    <a:lumOff val="35000"/>
                  </a:schemeClr>
                </a:solidFill>
              </a:rPr>
              <a:t>এবং যদি কেউ আমাদের সাথে কিছু ভুল করে থাকে তবে আমাদের তাদের ক্ষমা করতে হবে।</a:t>
            </a:r>
            <a:r xmlns:a="http://schemas.openxmlformats.org/drawingml/2006/main">
              <a:rPr lang="bn" altLang="en-US" sz="3200">
                <a:solidFill>
                  <a:schemeClr val="tx1">
                    <a:lumMod val="65000"/>
                    <a:lumOff val="35000"/>
                  </a:schemeClr>
                </a:solidFill>
              </a:rPr>
              <a:t> </a:t>
            </a:r>
            <a:r xmlns:a="http://schemas.openxmlformats.org/drawingml/2006/main">
              <a:rPr lang="bn" altLang="ko-KR" sz="3200">
                <a:solidFill>
                  <a:schemeClr val="tx1">
                    <a:lumMod val="65000"/>
                    <a:lumOff val="35000"/>
                  </a:schemeClr>
                </a:solidFill>
              </a:rPr>
              <a:t>এটাই মানুষ যীশুতে বিশ্বাস করে।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শান্তি এবং পুনর্মিলন নিয়ে আসেন যেখানে মারামারি এবং দ্বন্দ্ব আছে।</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ওনেসিমাস তার মালিক ফিলেমনের কাছ থেকে পালিয়ে যাওয়ার সময় রোমে কার সাথে দেখা করেছিলেন?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পিটার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জন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বার্নাবাস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পল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পল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আমি আমার ছেলে ওনেসিমাসের জন্য আপনার কাছে আবেদন করছি, যে শৃঙ্খলে থাকা অবস্থায় আমার ছেলে হয়েছিলেন।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ফিলেমন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99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টিমোথি, পলের শিষ্য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আমি আপনার আন্তরিক বিশ্বাসের কথা স্মরণ করিয়ে দিয়েছি, যেটি প্রথমে আপনার দাদী লোইস এবং আপনার মা ইউনিসের মধ্যে বাস করেছিল এবং আমি নিশ্চিত, এখন আপনার মধ্যেও বাস করে।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2 টিমোথি</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পলের তীমোথি নামে একজন শিষ্য ছিল। টিমোথি একটি বালক বয়স থেকেই পলের সাথে একজন ধর্মপ্রচারক ছিলেন।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একজন লোক ছিল যার দুটি পুত্র ছিল। দ্বিতীয় পুত্র তার পিতাকে তার সম্পত্তির অংশ অগ্রিম দিতে বলে।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bn" sz="3600">
                <a:solidFill>
                  <a:schemeClr val="tx1">
                    <a:lumMod val="65000"/>
                    <a:lumOff val="35000"/>
                  </a:schemeClr>
                </a:solidFill>
              </a:rPr>
              <a:t>যীশু মানবরূপে এই পৃথিবীতে ছিলেন, কিন্তু তিনিও ঈশ্বর।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ঈশ্বর যেমন পাহাড়ে তাঁর শিষ্যদের আদেশ করেছিলেন,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আমাদের অবশ্যই যীশুকে ঈশ্বরের পুত্র হিসাবে বিশ্বাস করতে হবে এবং তার কথা মনোযোগ সহকারে শুনতে হবে।</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পল, যিনি কারাগারে ছিলেন, তিনি জানতেন যে তিনি মারা যেতে চলেছেন এবং তাঁর প্রিয় শিষ্য তীমোথিকে একটি চিঠি লিখেছিলেন।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চিঠিতে বলা হয়েছে কিভাবে টিমোথির একজন গির্জার মন্ত্রী হিসেবে বিশ্বাসীদের শিক্ষা দেওয়া উচিত।</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তীমথিয় এবং বিশ্বাসীরা পলের চিঠি পড়েন এবং শেষ অবধি এমনকি নিপীড়নের মধ্যেও বিশ্বাস না হারানোর সিদ্ধান্ত নেন।</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তাই পলের বিশ্বাস তার শিষ্য তীমোথির কাছে এবং আবার গীর্জাদের কাছে চলে গেছে৷</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bn" altLang="ko-KR" sz="3600">
                <a:solidFill>
                  <a:schemeClr val="tx1">
                    <a:lumMod val="65000"/>
                    <a:lumOff val="35000"/>
                  </a:schemeClr>
                </a:solidFill>
              </a:rPr>
              <a:t>ধর্মপ্রচারকদের ধন্যবাদ যারা আমাদের কাছে সুসমাচার প্রচার করেছেন এবং যারা আমাদেরকে ঈশ্বরের বাক্য শিখিয়েছেন, আমাদের বিশ্বাস এবং আমাদের গির্জা বেড়েছে।</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bn" altLang="ko-KR" sz="3600">
                <a:solidFill>
                  <a:schemeClr val="tx1">
                    <a:lumMod val="65000"/>
                    <a:lumOff val="35000"/>
                  </a:schemeClr>
                </a:solidFill>
              </a:rPr>
              <a:t>এখন আমাদেরকে আমাদের বিশ্বাস বিতরণ করতে হবে এবং তাদেরকে ঈশ্বরের বাক্য শেখাতে হবে যা আমরা শিখেছি।</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 হলেন..</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পুনরুত্থিত হয়েছেন এবং তিনি চিরকাল বেঁচে আছেন, গীর্জা এবং বিশ্বাসীদের সাথে যারা তাকে বিশ্বাস করে।</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মৃত্যুর দিন ঘনিয়ে আসার সাথে সাথে পল কার কাছে চিঠি লিখেছিলেন?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লুক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চিহ্ন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টিমোথি</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সিলাস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③ </a:t>
            </a:r>
            <a:r xmlns:a="http://schemas.openxmlformats.org/drawingml/2006/main">
              <a:rPr lang="bn" altLang="ko-KR" sz="2800">
                <a:solidFill>
                  <a:srgbClr val="ff0000"/>
                </a:solidFill>
              </a:rPr>
              <a:t>টিমোথি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আমি আপনার আন্তরিক বিশ্বাসের কথা স্মরণ করিয়ে দিয়েছি, যেটি প্রথমে আপনার দাদী লোইস এবং আপনার মা ইউনিসের মধ্যে বাস করেছিল এবং আমি নিশ্চিত, এখন আপনার মধ্যেও বাস করে।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2 টিমোথি</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4:</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100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জন একটি আশ্চর্যজনক দৃশ্য দেখেছেন</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যে এই সাক্ষ্য দেয় সে বলে, "হ্যাঁ, আমি শীঘ্রই আসছি।" আমীন। আসুন, প্রভু যীশু।</a:t>
            </a:r>
            <a:endParaRPr xmlns:a="http://schemas.openxmlformats.org/drawingml/2006/main" lang="en-US" altLang="ko-KR" sz="3600"/>
          </a:p>
          <a:p>
            <a:pPr xmlns:a="http://schemas.openxmlformats.org/drawingml/2006/main" lvl="0">
              <a:defRPr/>
            </a:pPr>
            <a:r xmlns:a="http://schemas.openxmlformats.org/drawingml/2006/main">
              <a:rPr lang="bn"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উদ্ঘাটন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22:</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হলেন সেই ব্যক্তি যিনি একটি মহিমান্বিত চেহারা দিয়ে সুন্দরভাবে উজ্জ্বল হন।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গির্জার নিপীড়ন দিনে দিনে আরও খারাপ হতে থাকে। তাঁর সমস্ত শিষ্য বিশ্বাস রাখতে গিয়ে শহীদ হয়েছিলেন, এবং জন একা প্যাটমোসে সীমাবদ্ধ ছিলেন।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একদিন তিনি শিঙার মতো একটি উচ্চস্বর শুনতে পেলেন, যা বলেছিল: "তুমি যা দেখছ তা একটি স্ক্রলে লিখ এবং সাতটি চার্চে পাঠাও।"</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জন যীশুকেও দেখেছিলেন। যীশু ছিলেন একজন রাজার প্রতিমূর্তি যার কাছে পৃথিবীর সমস্ত ক্ষমতা ছিল।</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জন নতুন আকাশ এবং যে নতুন জমি আসতে চলেছে তা দেখেছিলেন৷ মন্দ কিছুই হবে না, কোন দুঃখ থাকবে না এবং ঈশ্বরের কাছে সর্বদা সুখ থাকবে।</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জন এই সমস্ত দর্শন লিখেছিলেন এবং মন্ডলীতে লিখেছিলেন৷ "আপনার বিশ্বাস রাখুন, কারণ প্রভু আবার আসবেন!" এটি বাইবেলের শেষ বই, উদ্ঘাটন</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পাঠ</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solidFill>
                  <a:schemeClr val="tx1">
                    <a:lumMod val="65000"/>
                    <a:lumOff val="35000"/>
                  </a:schemeClr>
                </a:solidFill>
              </a:rPr>
              <a:t>যীশু আবার এই পৃথিবীতে ফিরে আসবেন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একদিন বিচারক হিসেবে।</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তখন যারা বিশ্বাস করেনি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যীশুর মধ্যে চিরকাল কষ্ট,</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যারা যীশুতে বিশ্বাস করে তারা উপভোগ করবে</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সুখের সাথে অনন্ত জীবন।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আপনি কি যীশুর আবার আসার জন্য অপেক্ষা করছেন?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bn" altLang="ko-KR" sz="3200">
                <a:solidFill>
                  <a:schemeClr val="tx1">
                    <a:lumMod val="65000"/>
                    <a:lumOff val="35000"/>
                  </a:schemeClr>
                </a:solidFill>
              </a:rPr>
              <a:t>আমাদের সেই আশা হারাতে হবে না, শেষ পর্যন্ত এই পৃথিবীতে আমাদের বিশ্বাস রাখতে হবে</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bn" altLang="ko-KR" sz="3200"/>
              <a:t>যীশু কে?</a:t>
            </a:r>
            <a:r xmlns:a="http://schemas.openxmlformats.org/drawingml/2006/main">
              <a:rPr lang="b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rgbClr val="0070c0"/>
                </a:solidFill>
              </a:rPr>
              <a:t>যীশু..</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bn" altLang="ko-KR" sz="3600">
                <a:solidFill>
                  <a:schemeClr val="tx1">
                    <a:lumMod val="65000"/>
                    <a:lumOff val="35000"/>
                  </a:schemeClr>
                </a:solidFill>
              </a:rPr>
              <a:t>যীশু আবার রাজা হিসাবে এই পৃথিবীতে ফিরে আসবেন, সমস্ত কিছুর বিচার করবেন এবং চিরকালের জন্য সমস্ত কিছুকে শাসন করবেন।</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কুইজ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শিষ্য জন যেখানে বন্দী ছিলেন সেই দ্বীপের নাম 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① </a:t>
            </a:r>
            <a:r xmlns:a="http://schemas.openxmlformats.org/drawingml/2006/main">
              <a:rPr lang="bn" altLang="ko-KR" sz="2800">
                <a:solidFill>
                  <a:schemeClr val="tx1">
                    <a:lumMod val="65000"/>
                    <a:lumOff val="35000"/>
                  </a:schemeClr>
                </a:solidFill>
              </a:rPr>
              <a:t>মাল্টা</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② </a:t>
            </a:r>
            <a:r xmlns:a="http://schemas.openxmlformats.org/drawingml/2006/main">
              <a:rPr lang="bn" altLang="ko-KR" sz="2800">
                <a:solidFill>
                  <a:schemeClr val="tx1">
                    <a:lumMod val="65000"/>
                    <a:lumOff val="35000"/>
                  </a:schemeClr>
                </a:solidFill>
              </a:rPr>
              <a:t>হাওয়াই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③ </a:t>
            </a:r>
            <a:r xmlns:a="http://schemas.openxmlformats.org/drawingml/2006/main">
              <a:rPr lang="bn" altLang="ko-KR" sz="2800">
                <a:solidFill>
                  <a:schemeClr val="tx1">
                    <a:lumMod val="65000"/>
                    <a:lumOff val="35000"/>
                  </a:schemeClr>
                </a:solidFill>
              </a:rPr>
              <a:t>কিত্তিম</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chemeClr val="tx1">
                    <a:lumMod val="65000"/>
                    <a:lumOff val="35000"/>
                  </a:schemeClr>
                </a:solidFill>
              </a:rPr>
              <a:t>④ </a:t>
            </a:r>
            <a:r xmlns:a="http://schemas.openxmlformats.org/drawingml/2006/main">
              <a:rPr lang="bn" altLang="ko-KR" sz="2800">
                <a:solidFill>
                  <a:schemeClr val="tx1">
                    <a:lumMod val="65000"/>
                    <a:lumOff val="35000"/>
                  </a:schemeClr>
                </a:solidFill>
              </a:rPr>
              <a:t>পাটমোস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bn" altLang="en-US" sz="2800">
                <a:solidFill>
                  <a:srgbClr val="ff0000"/>
                </a:solidFill>
              </a:rPr>
              <a:t>④ </a:t>
            </a:r>
            <a:r xmlns:a="http://schemas.openxmlformats.org/drawingml/2006/main">
              <a:rPr lang="bn" altLang="ko-KR" sz="2800">
                <a:solidFill>
                  <a:srgbClr val="ff0000"/>
                </a:solidFill>
              </a:rPr>
              <a:t>পাটমোস</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bn" altLang="ko-KR" sz="4000"/>
              <a:t>আজকের শব্দ</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bn" altLang="ko-KR" sz="3600"/>
              <a:t>যে এই সাক্ষ্য দেয় সে বলে, "হ্যাঁ, আমি শীঘ্রই আসছি।" আমীন। আসুন, প্রভু যীশু।</a:t>
            </a:r>
            <a:endParaRPr xmlns:a="http://schemas.openxmlformats.org/drawingml/2006/main" lang="en-US" altLang="ko-KR" sz="3600"/>
          </a:p>
          <a:p>
            <a:pPr xmlns:a="http://schemas.openxmlformats.org/drawingml/2006/main" lvl="0">
              <a:defRPr/>
            </a:pPr>
            <a:r xmlns:a="http://schemas.openxmlformats.org/drawingml/2006/main">
              <a:rPr lang="bn"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bn" altLang="ko-KR" sz="2800">
                <a:solidFill>
                  <a:schemeClr val="tx1">
                    <a:lumMod val="65000"/>
                    <a:lumOff val="35000"/>
                  </a:schemeClr>
                </a:solidFill>
              </a:rPr>
              <a:t>উদ্ঘাটন</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22:</a:t>
            </a:r>
            <a:r xmlns:a="http://schemas.openxmlformats.org/drawingml/2006/main">
              <a:rPr lang="bn" altLang="en-US" sz="2800">
                <a:solidFill>
                  <a:schemeClr val="tx1">
                    <a:lumMod val="65000"/>
                    <a:lumOff val="35000"/>
                  </a:schemeClr>
                </a:solidFill>
              </a:rPr>
              <a:t> </a:t>
            </a:r>
            <a:r xmlns:a="http://schemas.openxmlformats.org/drawingml/2006/main">
              <a:rPr lang="bn"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a:t>
            </a:r>
            <a:r xmlns:a="http://schemas.openxmlformats.org/drawingml/2006/main">
              <a:rPr altLang="en-US" lang="bn" sz="4000">
                <a:solidFill>
                  <a:srgbClr val="ff0000"/>
                </a:solidFill>
              </a:rPr>
              <a:t> </a:t>
            </a:r>
            <a:r xmlns:a="http://schemas.openxmlformats.org/drawingml/2006/main">
              <a:rPr altLang="ko-KR" lang="bn" sz="4000">
                <a:solidFill>
                  <a:srgbClr val="ff0000"/>
                </a:solidFill>
              </a:rPr>
              <a:t>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যীশুর রূপান্তর কে দেখেনি?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পিটার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জেমস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জন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টমাস</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টমাস</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সেখানে তাদের সামনে তার রূপান্তর ঘটে। তাঁর মুখ সূর্যের মত উজ্জ্বল হয়ে উঠল এবং তাঁর পোশাক আলোর মত সাদা হয়ে গেল।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17:</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75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a:t>
            </a:r>
            <a:r xmlns:a="http://schemas.openxmlformats.org/drawingml/2006/main">
              <a:rPr lang="bn" altLang="en-US" sz="4400"/>
              <a:t> </a:t>
            </a:r>
            <a:r xmlns:a="http://schemas.openxmlformats.org/drawingml/2006/main">
              <a:rPr lang="bn" altLang="ko-KR" sz="4400"/>
              <a:t>শিশুদের ভালোবাসে</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এটা দেখে যীশু রেগে গেলেন। তিনি তাদের বললেন, “ছোট ছেলেমেয়েদের আমার কাছে আসতে দাও এবং তাদের বাধা দিও না, কারণ ঈশ্বরের রাজ্য তাদেরই।</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একজন পিতামাতা তার সন্তানকে যীশুর কাছে আশীর্বাদ করার জন্য নিয়ে এসেছিলেন।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তারপর, যীশুর শিষ্যরা তাকে তিরস্কার করলেন। "আপনি কীভাবে আপনার সন্তানকে যীশুর কাছে আনার সাহস করেন?"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এটা দেখে রেগে বললেন।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“বাচ্চাদের আমার কাছে আসতে বাধা দিও না। ঈশ্বরের রাজ্য এই শিশুদের মত তাদেরই!”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কিন্তু পুত্র তার সমস্ত সম্পত্তি দূর দেশে উজাড় করে দিশেহারা হয়ে পড়ে।</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 কেউ ঈশ্বরের রাজ্যকে একটি ছোট শিশুর মতো গ্রহণ করবে না সে কখনোই এতে প্রবেশ করবে না।" এবং তিনি শিশুদের কোলে নিয়ে, তাদের উপর হাত রেখে তাদের আশীর্বাদ করলেন।</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bn" sz="3600">
                <a:solidFill>
                  <a:schemeClr val="tx1">
                    <a:lumMod val="65000"/>
                    <a:lumOff val="35000"/>
                  </a:schemeClr>
                </a:solidFill>
              </a:rPr>
              <a:t>যীশু বলেছিলেন যে ঈশ্বরের রাজ্য এই শিশুদের মতোই।</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আসুন আমরাও সেই সন্তান হই যারা ঈশ্বরকে ভালবাসি এবং শুদ্ধ, সৎ না হারিয়ে যীশুর আনুগত্য করি,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এবং একটি শিশুর সত্যিকারের হৃদয়।</a:t>
            </a:r>
            <a:r xmlns:a="http://schemas.openxmlformats.org/drawingml/2006/main">
              <a:rPr altLang="en-US" lang="bn"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r xmlns:a="http://schemas.openxmlformats.org/drawingml/2006/main">
              <a:rPr altLang="en-US" lang="bn" sz="3600">
                <a:solidFill>
                  <a:srgbClr val="0070c0"/>
                </a:solidFill>
              </a:rPr>
              <a:t> </a:t>
            </a:r>
            <a:r xmlns:a="http://schemas.openxmlformats.org/drawingml/2006/main">
              <a:rPr altLang="ko-KR" lang="bn"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সেই একজন যিনি শিশুদের ভালবাসেন, মূল্য দেন এবং আশীর্বাদ করেন।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শিশুরা যীশুর কাছে যাওয়ার চেষ্টা করলে শিষ্যরা কী করেছিল?</a:t>
            </a:r>
            <a:r xmlns:a="http://schemas.openxmlformats.org/drawingml/2006/main">
              <a:rPr altLang="en-US" lang="b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তারা আনন্দের সাথে তাদের স্বাগত জানায়।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তারা যীশুর কাছে না যাওয়ার জন্য তাদের ধমক দিল।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তারা শিশুদের যীশুর সাথে পরিচয় করিয়ে দিল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তারা তাদের কিছু খাবার দিয়েছে এবং তাদের বাড়িতে পাঠিয়েছে।</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② </a:t>
            </a:r>
            <a:r xmlns:a="http://schemas.openxmlformats.org/drawingml/2006/main">
              <a:rPr altLang="ko-KR" lang="bn" sz="2800">
                <a:solidFill>
                  <a:srgbClr val="ff0000"/>
                </a:solidFill>
              </a:rPr>
              <a:t>তারা যীশুর কাছে না যাওয়ার জন্য তাদের ধমক দিল।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এটা দেখে যীশু রেগে গেলেন। তিনি তাদের বললেন, “ছোট ছেলেমেয়েদের আমার কাছে আসতে দাও এবং তাদের বাধা দিও না, কারণ ঈশ্বরের রাজ্য তাদেরই।</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76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যীশু একজন অন্ধ ব্যক্তি বার্টিমেউসকে সুস্থ করেছিলেন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"যাও," যীশু বললেন, "তোমার বিশ্বাস তোমাকে সুস্থ করেছে।" সঙ্গে সঙ্গে সে তার দৃষ্টিশক্তি পেয়ে যীশুকে রাস্তা ধরে অনুসরণ করল।</a:t>
            </a:r>
            <a:endParaRPr xmlns:a="http://schemas.openxmlformats.org/drawingml/2006/main" altLang="ko-KR" lang="en-US" sz="3600"/>
          </a:p>
          <a:p>
            <a:pPr xmlns:a="http://schemas.openxmlformats.org/drawingml/2006/main" lvl="0">
              <a:defRPr/>
            </a:pPr>
            <a:r xmlns:a="http://schemas.openxmlformats.org/drawingml/2006/main">
              <a:rPr altLang="ko-KR" lang="bn"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bn"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10:</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যখন জেরিহোতে এসেছিলেন, একজন অন্ধ, বার্টিমাইউস রাস্তার ধারে বসে ভিক্ষা করছিলেন।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যখন তিনি শুনলেন যে এটি নাসরতের যীশু, তখন তিনি চিৎকার করতে লাগলেন, "যীশু, দায়ূদের পুত্র, আমার প্রতি দয়া করুন!"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যীশু বারতিমায়ুসকে ডাকলেন। "তোমার জন্য আমি কি করতে চাও?" যীশু তাকে জিজ্ঞাসা করলেন। অন্ধ লোকটি বলল, রাব্বি, আমি দেখতে চাই।</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bn" sz="2800">
                <a:solidFill>
                  <a:schemeClr val="tx1">
                    <a:lumMod val="65000"/>
                    <a:lumOff val="35000"/>
                  </a:schemeClr>
                </a:solidFill>
              </a:rPr>
              <a:t>ছেলে বুঝল সে তার বাপের বাড়ির চাকরদের চেয়েও বেশি হতভাগা হয়ে গেছে।</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bn" sz="2800">
                <a:solidFill>
                  <a:schemeClr val="tx1">
                    <a:lumMod val="65000"/>
                    <a:lumOff val="35000"/>
                  </a:schemeClr>
                </a:solidFill>
              </a:rPr>
              <a:t>তাই তিনি ফিরে এসে তাঁর পিতাকে তাঁর দাস হিসাবে গ্রহণ করার জন্য অনুরোধ করলেন।</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"যাও," যীশু বললেন, "তোমার বিশ্বাস তোমাকে সুস্থ করেছে।" সঙ্গে সঙ্গে তার দৃষ্টিশক্তি লাভ করে।</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"আপনাকে ধন্যবাদ যীশু!" বার্টিমাইউস যীশুকে অনুসরণ করেছিলেন যিনি তাকে দৃষ্টিশক্তি পেতে দিয়েছিলেন।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bn" sz="3600">
                <a:solidFill>
                  <a:schemeClr val="tx1">
                    <a:lumMod val="65000"/>
                    <a:lumOff val="35000"/>
                  </a:schemeClr>
                </a:solidFill>
              </a:rPr>
              <a:t>যীশু বার্টিমায়ুসকে বললেন, "তোমার বিশ্বাস তোমাকে সুস্থ করেছে।"</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এটা বিশ্বাস যে আমাদের রক্ষা করে.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আন্তরিক প্রার্থনায় বিশ্বাস প্রকাশ পায়।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যখন আমরা যীশুর কাছে প্রার্থনা করি,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এই বিশ্বাস আমাদের থাকতে হবে।</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আমাদের আন্তরিক প্রার্থনা শোনেন এবং সাড়া দেন।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বার্টিমায়ুস যীশুকে কি চেয়েছিলেন?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আমাকে অনেক টাকা দাও।</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আমি আপনার শিষ্য হতে চাই।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আমাকে জলের উপর হাঁটতে দাও।</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আমি আবার দেখতে চাই।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আমি আবার দেখতে চাই।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"যাও," যীশু বললেন, "তোমার বিশ্বাস তোমাকে সুস্থ করেছে।" সঙ্গে সঙ্গে সে তার দৃষ্টিশক্তি পেয়ে যীশুকে রাস্তা ধরে অনুসরণ করল।</a:t>
            </a:r>
            <a:endParaRPr xmlns:a="http://schemas.openxmlformats.org/drawingml/2006/main" altLang="ko-KR" lang="en-US" sz="3600"/>
          </a:p>
          <a:p>
            <a:pPr xmlns:a="http://schemas.openxmlformats.org/drawingml/2006/main" lvl="0">
              <a:defRPr/>
            </a:pPr>
            <a:r xmlns:a="http://schemas.openxmlformats.org/drawingml/2006/main">
              <a:rPr altLang="ko-KR" lang="bn"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bn"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মার্ক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10:</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77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Zacchaeus একটি গাছ আরোহণ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কারণ মনুষ্যপুত্র এসেছিলেন যা হারিয়েছে তা খুঁজতে ও রক্ষা করতে।"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19:</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জাক্কায় নামে এক ধনী লোক ছিল। তিনি একজন প্রধান কর আদায়কারী ছিলেন, তাই লোকেরা তাকে ঘৃণা করত।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একদিন যীশু সেই গ্রামে এসেছিলেন যেখানে সক্কেয় বাস করতেন। যীশুকে দেখতে অনেক লোক ভিড় করত।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তার পিতা তার ছেলেকে দূর থেকে আসতে দেখে দৌড়ে তার কাছে এসে তাকে জড়িয়ে ধরে আনন্দের সাথে গ্রহণ করলেন।</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যীশুকে দেখার জন্য জ্যাকিয়ুস একটি গাছে উঠলেন। যীশু তার দিকে তাকিয়ে বললেন। “জ্যাকায়েস, এক্ষুনি নিচে আয়। আমাকে আজ তোমার বাসায় থাকতে হবে।"</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"জ্যাকায়েস যীশুর কাছে সিদ্ধান্ত নিলেন, "আমি আমার সম্পত্তির অর্ধেক দরিদ্রদের দেব।"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bn" altLang="ko-KR" sz="3000">
                <a:solidFill>
                  <a:schemeClr val="tx1">
                    <a:lumMod val="65000"/>
                    <a:lumOff val="35000"/>
                  </a:schemeClr>
                </a:solidFill>
              </a:rPr>
              <a:t>যীশু বলেছিলেন, "আজ এই বাড়িতে পরিত্রাণ এসেছে। আমি যা হারিয়েছে তা খুঁজতে এবং উদ্ধার করতে এসেছি।"</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জ্যাকিউস যীশুর সাথে দেখা করার সময়, তিনি স্বীকার করেছিলেন যে তিনি তার সবচেয়ে প্রিয় সম্পত্তি দরিদ্রদের দিয়ে দেবেন।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আপনার কাছে সবচেয়ে গুরুত্বপূর্ণ জিনিস 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যীশুর সাথে সাক্ষাতের পর আপনি কী ছেড়ে দিয়েছিলেন?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আমাদের মনে রাখতে হবে যে আমাদের কাছে সবচেয়ে মূল্যবান জিনিস হলেন যীশু।</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rgbClr val="ff0000"/>
                </a:solidFill>
              </a:rPr>
              <a:t>যীশু কে?</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হলেন ত্রাণকর্তা যিনি এই দেশে এসেছিলেন বিনা পার্থক্যে সবাইকে বাঁচাতে।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a:t>
            </a:r>
            <a:r xmlns:a="http://schemas.openxmlformats.org/drawingml/2006/main">
              <a:rPr altLang="en-US" lang="bn" sz="4000">
                <a:solidFill>
                  <a:srgbClr val="ff0000"/>
                </a:solidFill>
              </a:rPr>
              <a:t> </a:t>
            </a:r>
            <a:r xmlns:a="http://schemas.openxmlformats.org/drawingml/2006/main">
              <a:rPr altLang="ko-KR" lang="bn" sz="4000">
                <a:solidFill>
                  <a:srgbClr val="ff0000"/>
                </a:solidFill>
              </a:rPr>
              <a:t>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কেন মানুষ Zacchaeus ঘৃণা?</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কারণ</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তিনি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ছিল</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প্রধান</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ট্যাক্স</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সংগ্রাহক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কারণ তিনি যীশুকে ভালোভাবে বিশ্বাস করেছিলেন।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কারণ তিনি অনেক দোয়া করেছেন।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কারণ তিনি সুদর্শন ছিলেন।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① </a:t>
            </a:r>
            <a:r xmlns:a="http://schemas.openxmlformats.org/drawingml/2006/main">
              <a:rPr altLang="ko-KR" lang="bn" sz="2800">
                <a:solidFill>
                  <a:srgbClr val="ff0000"/>
                </a:solidFill>
              </a:rPr>
              <a:t>কারণ তিনি একজন প্রধান কর আদায়কারী ছিলেন।</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কারণ মনুষ্যপুত্র এসেছিলেন যা হারিয়েছে তা খুঁজতে ও রক্ষা করতে।"</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লুক</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19:</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bn">
                <a:solidFill>
                  <a:schemeClr val="tx1">
                    <a:lumMod val="50000"/>
                    <a:lumOff val="50000"/>
                  </a:schemeClr>
                </a:solidFill>
              </a:rPr>
              <a:t>নং 78 ঈশ্বরের শব্দ</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bn" sz="4400"/>
              <a:t>পাথরের উপর নির্মিত একটি বাড়ি</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"অতএব, যে কেউ আমার এই কথাগুলি শুনে এবং তা পালন করে সে একজন জ্ঞানী ব্যক্তির মতো যে পাথরের উপর তার ঘর তৈরি করেছিল।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7:</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যীশু দুজন লোকের গল্প বলেছিলেন যারা একটি বাড়ি তৈরি করছিল।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যীশু বললেন, "ঈশ্বর, তোমার পিতা সবসময় তোমার জন্য অপেক্ষা করছেন।"</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তাদের মধ্যে একজন বালির উপরে, অন্যজন পাথরের উপর তার বাড়ি তৈরি করার সিদ্ধান্ত নিয়েছে।</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দু’জনে অনেক পরিশ্রম করে বাড়ি তৈরি করেন। দুটি ঘরই বাইরের দিক থেকে বড় পার্থক্য ছাড়াই শক্তিশালী দেখাচ্ছিল।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প্রবল বর্ষণে বন্যা হলে বালির ওপর নির্মিত বাড়িটি ভেসে যায়। কিন্তু পাথরের ওপর তৈরি বাড়িটা শক্ত হয়ে দাঁড়িয়েছে।</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যীশু বলেছিলেন, "যে কেউ আমার কথা শোনে এবং তা পালন করে, সে একজন জ্ঞানী ব্যক্তির মতো যে পাথরের উপর তার ঘর তৈরি করেছিল।"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bn" sz="3600">
                <a:solidFill>
                  <a:schemeClr val="tx1">
                    <a:lumMod val="65000"/>
                    <a:lumOff val="35000"/>
                  </a:schemeClr>
                </a:solidFill>
              </a:rPr>
              <a:t>যীশু বলেছিলেন, "যে কেউ আমার কথা শোনে এবং তা পালন করে, সে একজন জ্ঞানী ব্যক্তির মতো যে পাথরের উপর তার ঘর তৈরি করেছিল।"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আপনি কি ঈশ্বরের প্রতিটি শব্দকে বাস্তবে প্রয়োগ করেন?</a:t>
            </a:r>
            <a:r xmlns:a="http://schemas.openxmlformats.org/drawingml/2006/main">
              <a:rPr altLang="en-US" lang="bn" sz="3600">
                <a:solidFill>
                  <a:schemeClr val="tx1">
                    <a:lumMod val="65000"/>
                    <a:lumOff val="35000"/>
                  </a:schemeClr>
                </a:solidFill>
              </a:rPr>
              <a:t> </a:t>
            </a:r>
            <a:r xmlns:a="http://schemas.openxmlformats.org/drawingml/2006/main">
              <a:rPr altLang="ko-KR" lang="bn" sz="3600">
                <a:solidFill>
                  <a:schemeClr val="tx1">
                    <a:lumMod val="65000"/>
                    <a:lumOff val="35000"/>
                  </a:schemeClr>
                </a:solidFill>
              </a:rPr>
              <a:t>আসুন আমরা জ্ঞানী হই যারা ঈশ্বরের বাক্য মেনে চলি।</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r xmlns:a="http://schemas.openxmlformats.org/drawingml/2006/main">
              <a:rPr altLang="en-US" lang="bn" sz="3600">
                <a:solidFill>
                  <a:srgbClr val="0070c0"/>
                </a:solidFill>
              </a:rPr>
              <a:t> </a:t>
            </a:r>
            <a:r xmlns:a="http://schemas.openxmlformats.org/drawingml/2006/main">
              <a:rPr altLang="ko-KR" lang="bn"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ঈসা মসিহ হলেন সেই ব্যক্তি যিনি শব্দ মেনে চলার জন্য আনন্দিত হন৷</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বালির ওপর নির্মিত বাড়িটি কখন ভেঙে পড়ে?</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বাড়ি বানানোর সাথে সাথে,</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যখন সূর্য জ্বলছিল,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যখন অনেক লোক ঘরে আসত,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যখন প্রচুর বৃষ্টি হয় এবং বন্যা হয়,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যখন প্রচুর বৃষ্টি হয় এবং বন্যা হয়,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"অতএব, যে কেউ আমার এই কথাগুলি শুনে এবং তা পালন করে সে একজন জ্ঞানী ব্যক্তির মতো যে পাথরের উপর তার ঘর তৈরি করেছিল।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7:</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79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পাঁচ জ্ঞানী কুমারী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"অতএব জেগে থাকো, কারণ তুমি সেই দিন বা ঘন্টা জানো 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25:</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আমরা আমাদের জীবনে অনেক পাপ করি।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তাই আমরা ঈশ্বরের বিরুদ্ধে পাপ করার জন্য দোষী বোধ করি।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কিন্তু ঈশ্বর সবসময় আমাদের পাপের জন্য আমাদের ক্ষমা করেছেন।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কারণ যীশু ইতিমধ্যেই আমাদের সমস্ত পাপের দায়িত্ব নিয়েছেন।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আপনাকে এটি বিশ্বাস করতে হবে এবং কৃতজ্ঞতা ও আনন্দের সাথে ঈশ্বরের কাছে যেতে হবে।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সেখানে দশজন কুমারী ছিল যারা বিয়ের ভোজের জন্য প্রস্তুতি নিচ্ছিল। পাঁচজন জ্ঞানী মেয়ে যথেষ্ট তেল দিয়ে প্রদীপ তৈরি করেছিল, কিন্তু বাকি পাঁচজন তা করেনি।</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bn" altLang="ko-KR" sz="3200">
                <a:solidFill>
                  <a:schemeClr val="tx1">
                    <a:lumMod val="65000"/>
                    <a:lumOff val="35000"/>
                  </a:schemeClr>
                </a:solidFill>
              </a:rPr>
              <a:t>রাতে, বর যখন দেরি করে, দশটি কুমারী ঘুমিয়ে পড়ে।</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"বর এখানে!" কুমারীরা হুট করে উঠে পড়ল। আর যে পাঁচজন কুমারী পর্যাপ্ত তেল প্রস্তুত করেনি তাদের আলো নিভে গেল।</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"আমাদের কিছু তেল দাও।" "যদি আমরা আমাদের তেল দিই, আমাদেরও তেল শেষ হয়ে যেতে পারে। যাও তেল নিয়ে যাও।"</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কিন্তু পাঁচটা বোকা মেয়ে তেল কিনতে গেলেই ভোজের দরজা বন্ধ হয়ে গেল। অবশেষে, পাঁচটি বোকা মেয়েকে পার্টিতে যোগ দিতে দেওয়া হয়নি।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bn" sz="3600">
                <a:solidFill>
                  <a:schemeClr val="tx1">
                    <a:lumMod val="65000"/>
                    <a:lumOff val="35000"/>
                  </a:schemeClr>
                </a:solidFill>
              </a:rPr>
              <a:t>এটি এমন একটি গল্প যা যীশু আমাদের বলে যে কীভাবে তিনি ফিরে আসবে সেই দিনের জন্য অপেক্ষা করতে হবে।</a:t>
            </a:r>
            <a:r xmlns:a="http://schemas.openxmlformats.org/drawingml/2006/main">
              <a:rPr altLang="en-US" lang="bn" sz="3600">
                <a:solidFill>
                  <a:schemeClr val="tx1">
                    <a:lumMod val="65000"/>
                    <a:lumOff val="35000"/>
                  </a:schemeClr>
                </a:solidFill>
              </a:rPr>
              <a:t> </a:t>
            </a:r>
            <a:r xmlns:a="http://schemas.openxmlformats.org/drawingml/2006/main">
              <a:rPr altLang="ko-KR" lang="bn" sz="3600">
                <a:solidFill>
                  <a:schemeClr val="tx1">
                    <a:lumMod val="65000"/>
                    <a:lumOff val="35000"/>
                  </a:schemeClr>
                </a:solidFill>
              </a:rPr>
              <a:t>কেউ জানে 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যখন যীশু আবার আসবেন।</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bn" sz="3600">
                <a:solidFill>
                  <a:schemeClr val="tx1">
                    <a:lumMod val="65000"/>
                    <a:lumOff val="35000"/>
                  </a:schemeClr>
                </a:solidFill>
              </a:rPr>
              <a:t>কিন্তু পাঁচটি জ্ঞানী কুমারীর মতো, আমাদের অবশ্যই সবসময় জেগে উঠতে হবে এবং প্রস্তুত হৃদয়ে যীশুর জন্য অপেক্ষা করতে হবে।</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এই দেশে আবার ফিরে আসার প্রতিশ্রুতি দিয়েছিলেন যখন কেউ জানে 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বোকা পাঁচ কুমারী কি প্রস্তুত করেনি?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তেল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জল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জামাকাপড়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উপহার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① </a:t>
            </a:r>
            <a:r xmlns:a="http://schemas.openxmlformats.org/drawingml/2006/main">
              <a:rPr altLang="ko-KR" lang="bn" sz="2800">
                <a:solidFill>
                  <a:srgbClr val="ff0000"/>
                </a:solidFill>
              </a:rPr>
              <a:t>তেল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"অতএব জেগে থাকো, কারণ তুমি সেই দিন বা ঘন্টা জানো না।"</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25:</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bn" altLang="ko-KR" b="1">
                <a:solidFill>
                  <a:schemeClr val="tx1">
                    <a:lumMod val="50000"/>
                    <a:lumOff val="50000"/>
                  </a:schemeClr>
                </a:solidFill>
              </a:rPr>
              <a:t>নং 80 ঈশ্বরের শব্দ</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bn" altLang="ko-KR" sz="4400"/>
              <a:t>প্রতিভার দৃষ্টান্ত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a:t>
            </a:r>
            <a:r xmlns:a="http://schemas.openxmlformats.org/drawingml/2006/main">
              <a:rPr altLang="en-US" lang="bn" sz="3600">
                <a:solidFill>
                  <a:srgbClr val="0070c0"/>
                </a:solidFill>
              </a:rPr>
              <a:t> </a:t>
            </a:r>
            <a:r xmlns:a="http://schemas.openxmlformats.org/drawingml/2006/main">
              <a:rPr altLang="ko-KR" lang="bn" sz="3600">
                <a:solidFill>
                  <a:srgbClr val="0070c0"/>
                </a:solidFill>
              </a:rPr>
              <a:t>হয়..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হলেন সেই ব্যক্তি যিনি সর্বদা আমাদের জন্য ভালবাসেন এবং অপেক্ষা করেন।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"তার মনিব উত্তরে বললেন, 'ভালো করেছিস, ভালো ও বিশ্বস্ত দাস! তুমি কিছু বিষয়ে বিশ্বস্ত ছিলে; আমি তোমাকে অনেক কিছুর ভার দেব। এসে তোমার প্রভুর আনন্দ ভাগাভাগি করো!'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একজন ব্যক্তি বিদেশে যাওয়ার পথে তার চাকরদের কাছে অর্থ ন্যস্ত করেছেন। তিনি প্রথম দাসকে পাঁচ তালন্ত, দ্বিতীয় জনকে দুই এবং তৃতীয় জনকে এক তালন্ত দিলেন।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bn" sz="2800">
                <a:solidFill>
                  <a:schemeClr val="tx1">
                    <a:lumMod val="65000"/>
                    <a:lumOff val="35000"/>
                  </a:schemeClr>
                </a:solidFill>
              </a:rPr>
              <a:t>যে ভৃত্য 5 তালন্ত এবং দুই তালন্ত পেয়েছিল সে একবারে গিয়ে তাদের টাকা কাজে লাগিয়ে দ্বিগুণ লাভ করল। যাইহোক, একজন লোক যে 1 ট্যালেন্ট পেয়েছে সে বাইরে গিয়ে মাটিতে একটি গর্ত খুঁড়ে তার মালিকের টাকা লুকিয়ে রেখেছিল।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যখন মনিব ফিরে এসে তাদের কাছে হিসাব মীমাংসা করলেন, তখন প্রথম দাস পাঁচ তালন্ত বেশি এবং দ্বিতীয়টি আরও দুই তালন্ত লাভ করল।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কিন্তু, যে ভৃত্য একটি প্রতিভা পেয়েছে তার কোন লাভ হল না। “গুরু, আপনি আমাকে শুধুমাত্র একটি প্রতিভা দিয়েছেন। তাহলে আমি কীভাবে আরও টাকা উপার্জন করতে পারি?"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bn" altLang="ko-KR" sz="2800">
                <a:solidFill>
                  <a:schemeClr val="tx1">
                    <a:lumMod val="65000"/>
                    <a:lumOff val="35000"/>
                  </a:schemeClr>
                </a:solidFill>
              </a:rPr>
              <a:t>তার মনিব রেগে গেলেন। “আপনার আমার টাকা ব্যাংকারদের কাছে জমা রাখা উচিত ছিল, আমি সুদের সাথে ফেরত পেতাম। হে অপদার্থ দাস, আমার ঘর থেকে বের হয়ে যাও!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পাঠ</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solidFill>
                  <a:schemeClr val="tx1">
                    <a:lumMod val="65000"/>
                    <a:lumOff val="35000"/>
                  </a:schemeClr>
                </a:solidFill>
              </a:rPr>
              <a:t>যীশু প্রতিভার দৃষ্টান্তের মাধ্যমে অলস না হওয়ার জন্য আমাদের সতর্ক করছেন।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আমরা কতটা পেয়েছি তার চেয়ে গুরুত্বপূর্ণ কিছু আছে।</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আরও গুরুত্বপূর্ণ বিষয় হল আপনার যা আছে তা বিশ্বস্তভাবে ব্যবহার করে ঈশ্বরের গৌরবের জন্য জীবনযাপন করা।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আমাদের সকলের এমন জীবনযাপন করা উচিত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bn" sz="3200">
                <a:solidFill>
                  <a:schemeClr val="tx1">
                    <a:lumMod val="65000"/>
                    <a:lumOff val="35000"/>
                  </a:schemeClr>
                </a:solidFill>
              </a:rPr>
              <a:t>যীশু দ্বারা প্রশংসা করা.</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bn" sz="3200"/>
              <a:t>যীশু কে?</a:t>
            </a:r>
            <a:r xmlns:a="http://schemas.openxmlformats.org/drawingml/2006/main">
              <a:rPr altLang="en-US" lang="b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rgbClr val="0070c0"/>
                </a:solidFill>
              </a:rPr>
              <a:t>যীশু হলেন..</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bn" sz="3600">
                <a:solidFill>
                  <a:schemeClr val="tx1">
                    <a:lumMod val="65000"/>
                    <a:lumOff val="35000"/>
                  </a:schemeClr>
                </a:solidFill>
              </a:rPr>
              <a:t>যীশু আমাদের গুরু, যিনি আমাদের জীবনের মূল্যায়ন করেন এবং সেই অনুযায়ী আমাদের পুরস্কৃত করেন।</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solidFill>
                  <a:srgbClr val="ff0000"/>
                </a:solidFill>
              </a:rPr>
              <a:t>আজকের কুইজ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bn" sz="3200">
                <a:solidFill>
                  <a:schemeClr val="tx1">
                    <a:lumMod val="65000"/>
                    <a:lumOff val="35000"/>
                  </a:schemeClr>
                </a:solidFill>
              </a:rPr>
              <a:t>দূর ভ্রমণের সময় প্রভু ভৃত্যদের কী অর্পণ করেছিলেন?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① </a:t>
            </a:r>
            <a:r xmlns:a="http://schemas.openxmlformats.org/drawingml/2006/main">
              <a:rPr altLang="ko-KR" lang="bn" sz="2800">
                <a:solidFill>
                  <a:schemeClr val="tx1">
                    <a:lumMod val="65000"/>
                    <a:lumOff val="35000"/>
                  </a:schemeClr>
                </a:solidFill>
              </a:rPr>
              <a:t>বাড়ি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② </a:t>
            </a:r>
            <a:r xmlns:a="http://schemas.openxmlformats.org/drawingml/2006/main">
              <a:rPr altLang="ko-KR" lang="bn" sz="2800">
                <a:solidFill>
                  <a:schemeClr val="tx1">
                    <a:lumMod val="65000"/>
                    <a:lumOff val="35000"/>
                  </a:schemeClr>
                </a:solidFill>
              </a:rPr>
              <a:t>ক্ষেত্র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③ </a:t>
            </a:r>
            <a:r xmlns:a="http://schemas.openxmlformats.org/drawingml/2006/main">
              <a:rPr altLang="ko-KR" lang="bn" sz="2800">
                <a:solidFill>
                  <a:schemeClr val="tx1">
                    <a:lumMod val="65000"/>
                    <a:lumOff val="35000"/>
                  </a:schemeClr>
                </a:solidFill>
              </a:rPr>
              <a:t>দোকান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chemeClr val="tx1">
                    <a:lumMod val="65000"/>
                    <a:lumOff val="35000"/>
                  </a:schemeClr>
                </a:solidFill>
              </a:rPr>
              <a:t>④ </a:t>
            </a:r>
            <a:r xmlns:a="http://schemas.openxmlformats.org/drawingml/2006/main">
              <a:rPr altLang="ko-KR" lang="bn" sz="2800">
                <a:solidFill>
                  <a:schemeClr val="tx1">
                    <a:lumMod val="65000"/>
                    <a:lumOff val="35000"/>
                  </a:schemeClr>
                </a:solidFill>
              </a:rPr>
              <a:t>প্রতিভা</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bn" sz="2800">
                <a:solidFill>
                  <a:srgbClr val="ff0000"/>
                </a:solidFill>
              </a:rPr>
              <a:t>④ </a:t>
            </a:r>
            <a:r xmlns:a="http://schemas.openxmlformats.org/drawingml/2006/main">
              <a:rPr altLang="ko-KR" lang="bn" sz="2800">
                <a:solidFill>
                  <a:srgbClr val="ff0000"/>
                </a:solidFill>
              </a:rPr>
              <a:t>প্রতিভা</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bn" sz="4000"/>
              <a:t>আজকের শব্দ</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bn" sz="3600"/>
              <a:t>"তার মনিব উত্তরে বললেন, 'ভালো করেছিস, ভালো ও বিশ্বস্ত দাস! তুমি কিছু বিষয়ে বিশ্বস্ত ছিলে; আমি তোমাকে অনেক কিছুর ভার দেব। এসে তোমার প্রভুর আনন্দ ভাগাভাগি করো!'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bn" sz="2800">
                <a:solidFill>
                  <a:schemeClr val="tx1">
                    <a:lumMod val="65000"/>
                    <a:lumOff val="35000"/>
                  </a:schemeClr>
                </a:solidFill>
              </a:rPr>
              <a:t>ম্যাথু</a:t>
            </a:r>
            <a:r xmlns:a="http://schemas.openxmlformats.org/drawingml/2006/main">
              <a:rPr altLang="en-US" lang="bn" sz="2800">
                <a:solidFill>
                  <a:schemeClr val="tx1">
                    <a:lumMod val="65000"/>
                    <a:lumOff val="35000"/>
                  </a:schemeClr>
                </a:solidFill>
              </a:rPr>
              <a:t> </a:t>
            </a:r>
            <a:r xmlns:a="http://schemas.openxmlformats.org/drawingml/2006/main">
              <a:rPr altLang="ko-KR" lang="bn"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